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700" r:id="rId3"/>
  </p:sldMasterIdLst>
  <p:notesMasterIdLst>
    <p:notesMasterId r:id="rId29"/>
  </p:notesMasterIdLst>
  <p:sldIdLst>
    <p:sldId id="305" r:id="rId4"/>
    <p:sldId id="304" r:id="rId5"/>
    <p:sldId id="258" r:id="rId6"/>
    <p:sldId id="259" r:id="rId7"/>
    <p:sldId id="307" r:id="rId8"/>
    <p:sldId id="261" r:id="rId9"/>
    <p:sldId id="306" r:id="rId10"/>
    <p:sldId id="313" r:id="rId11"/>
    <p:sldId id="309" r:id="rId12"/>
    <p:sldId id="310" r:id="rId13"/>
    <p:sldId id="311" r:id="rId14"/>
    <p:sldId id="264" r:id="rId15"/>
    <p:sldId id="265" r:id="rId16"/>
    <p:sldId id="272" r:id="rId17"/>
    <p:sldId id="273" r:id="rId18"/>
    <p:sldId id="274" r:id="rId19"/>
    <p:sldId id="275" r:id="rId20"/>
    <p:sldId id="276" r:id="rId21"/>
    <p:sldId id="295" r:id="rId22"/>
    <p:sldId id="314" r:id="rId23"/>
    <p:sldId id="296" r:id="rId24"/>
    <p:sldId id="297" r:id="rId25"/>
    <p:sldId id="298" r:id="rId26"/>
    <p:sldId id="312" r:id="rId27"/>
    <p:sldId id="315" r:id="rId28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Cliquez pour modifier le format des notes</a:t>
            </a:r>
            <a:endParaRPr/>
          </a:p>
        </p:txBody>
      </p:sp>
      <p:sp>
        <p:nvSpPr>
          <p:cNvPr id="272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r>
              <a:rPr lang="fr-FR"/>
              <a:t>&lt;en-tête&gt;</a:t>
            </a:r>
            <a:endParaRPr/>
          </a:p>
        </p:txBody>
      </p:sp>
      <p:sp>
        <p:nvSpPr>
          <p:cNvPr id="273" name="PlaceHolder 3"/>
          <p:cNvSpPr>
            <a:spLocks noGrp="1"/>
          </p:cNvSpPr>
          <p:nvPr>
            <p:ph type="dt"/>
          </p:nvPr>
        </p:nvSpPr>
        <p:spPr>
          <a:xfrm>
            <a:off x="4278962" y="0"/>
            <a:ext cx="3280680" cy="534240"/>
          </a:xfrm>
          <a:prstGeom prst="rect">
            <a:avLst/>
          </a:prstGeom>
        </p:spPr>
        <p:txBody>
          <a:bodyPr wrap="none" lIns="0" tIns="0" rIns="0" bIns="0"/>
          <a:lstStyle/>
          <a:p>
            <a:pPr algn="r"/>
            <a:r>
              <a:rPr lang="fr-FR"/>
              <a:t>&lt;date/heure&gt;</a:t>
            </a:r>
            <a:endParaRPr/>
          </a:p>
        </p:txBody>
      </p:sp>
      <p:sp>
        <p:nvSpPr>
          <p:cNvPr id="274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r>
              <a:rPr lang="fr-FR"/>
              <a:t>&lt;pied de page&gt;</a:t>
            </a:r>
            <a:endParaRPr/>
          </a:p>
        </p:txBody>
      </p:sp>
      <p:sp>
        <p:nvSpPr>
          <p:cNvPr id="275" name="PlaceHolder 5"/>
          <p:cNvSpPr>
            <a:spLocks noGrp="1"/>
          </p:cNvSpPr>
          <p:nvPr>
            <p:ph type="sldNum"/>
          </p:nvPr>
        </p:nvSpPr>
        <p:spPr>
          <a:xfrm>
            <a:off x="4278962" y="10157400"/>
            <a:ext cx="3280680" cy="534240"/>
          </a:xfrm>
          <a:prstGeom prst="rect">
            <a:avLst/>
          </a:prstGeom>
        </p:spPr>
        <p:txBody>
          <a:bodyPr wrap="none" lIns="0" tIns="0" rIns="0" bIns="0" anchor="b"/>
          <a:lstStyle/>
          <a:p>
            <a:pPr algn="r"/>
            <a:fld id="{2D41B9D6-9A68-4B27-92F3-2988C1422A77}" type="slidenum">
              <a:rPr lang="fr-FR"/>
              <a:pPr algn="r"/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63393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44A60CDA-6DFA-4CF0-897D-177103E577D1}"/>
              </a:ext>
            </a:extLst>
          </p:cNvPr>
          <p:cNvSpPr txBox="1">
            <a:spLocks noGrp="1"/>
          </p:cNvSpPr>
          <p:nvPr/>
        </p:nvSpPr>
        <p:spPr>
          <a:xfrm>
            <a:off x="4021140" y="4"/>
            <a:ext cx="3076575" cy="512763"/>
          </a:xfrm>
          <a:prstGeom prst="rect">
            <a:avLst/>
          </a:prstGeom>
          <a:noFill/>
        </p:spPr>
        <p:txBody>
          <a:bodyPr vert="horz" lIns="91421" tIns="45709" rIns="91421" bIns="45709" rtlCol="0"/>
          <a:lstStyle/>
          <a:p>
            <a:pPr algn="r" defTabSz="914200">
              <a:defRPr/>
            </a:pPr>
            <a:fld id="{FBD6438B-B738-4397-A422-2AE8D6A7F1A9}" type="datetimeFigureOut">
              <a:rPr lang="en-US" sz="1100"/>
              <a:pPr algn="r" defTabSz="914200">
                <a:defRPr/>
              </a:pPr>
              <a:t>3/21/2022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59F8A788-23DE-49AA-86D2-10C26323396D}"/>
              </a:ext>
            </a:extLst>
          </p:cNvPr>
          <p:cNvSpPr txBox="1">
            <a:spLocks noGrp="1"/>
          </p:cNvSpPr>
          <p:nvPr/>
        </p:nvSpPr>
        <p:spPr>
          <a:xfrm>
            <a:off x="4278962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914200" hangingPunct="0">
              <a:defRPr/>
            </a:pPr>
            <a:fld id="{46C36111-4D02-4A1D-AE96-BA704FC8C5A1}" type="slidenum">
              <a:rPr lang="fr-FR" sz="1400">
                <a:latin typeface="Times New Roman" pitchFamily="18"/>
                <a:ea typeface="Lucida Sans Unicode" pitchFamily="2"/>
                <a:cs typeface="Tahoma" pitchFamily="2"/>
              </a:rPr>
              <a:pPr algn="r" defTabSz="914200" hangingPunct="0">
                <a:defRPr/>
              </a:pPr>
              <a:t>1</a:t>
            </a:fld>
            <a:endParaRPr lang="fr-FR" sz="1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A1EFE3D5-674E-46D3-BF3A-794E05E120E6}"/>
              </a:ext>
            </a:extLst>
          </p:cNvPr>
          <p:cNvSpPr txBox="1">
            <a:spLocks noGrp="1"/>
          </p:cNvSpPr>
          <p:nvPr/>
        </p:nvSpPr>
        <p:spPr>
          <a:xfrm>
            <a:off x="4278962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21" tIns="45709" rIns="91421" bIns="45709" rtlCol="0" anchor="b" anchorCtr="0">
            <a:noAutofit/>
          </a:bodyPr>
          <a:lstStyle/>
          <a:p>
            <a:pPr algn="r" defTabSz="914200" hangingPunct="0">
              <a:defRPr/>
            </a:pPr>
            <a:fld id="{99F75F7D-BBD0-4421-BA42-A1AA1F830E40}" type="slidenum">
              <a:rPr lang="en-US" sz="1400">
                <a:latin typeface="Times New Roman" pitchFamily="18"/>
                <a:ea typeface="Lucida Sans Unicode" pitchFamily="2"/>
                <a:cs typeface="Tahoma" pitchFamily="2"/>
              </a:rPr>
              <a:pPr algn="r" defTabSz="914200" hangingPunct="0">
                <a:defRPr/>
              </a:pPr>
              <a:t>1</a:t>
            </a:fld>
            <a:endParaRPr lang="en-US" sz="1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3DCF5659-E925-4893-BF49-78541278BB9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12800"/>
            <a:ext cx="5345113" cy="400843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56D3FCCB-9090-45D0-AAA3-9A04F5003D3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4673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D83253A9-6AD5-4B4C-BA94-8B58D94C2C90}"/>
              </a:ext>
            </a:extLst>
          </p:cNvPr>
          <p:cNvSpPr txBox="1">
            <a:spLocks noGrp="1"/>
          </p:cNvSpPr>
          <p:nvPr/>
        </p:nvSpPr>
        <p:spPr>
          <a:xfrm>
            <a:off x="4021140" y="4"/>
            <a:ext cx="3076575" cy="512763"/>
          </a:xfrm>
          <a:prstGeom prst="rect">
            <a:avLst/>
          </a:prstGeom>
          <a:noFill/>
        </p:spPr>
        <p:txBody>
          <a:bodyPr vert="horz" lIns="91421" tIns="45709" rIns="91421" bIns="45709" rtlCol="0"/>
          <a:lstStyle/>
          <a:p>
            <a:pPr algn="r" defTabSz="914200">
              <a:defRPr/>
            </a:pPr>
            <a:fld id="{FBD6438B-B738-4397-A422-2AE8D6A7F1A9}" type="datetimeFigureOut">
              <a:rPr lang="en-US" sz="1100"/>
              <a:pPr algn="r" defTabSz="914200">
                <a:defRPr/>
              </a:pPr>
              <a:t>3/21/2022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EA712B84-CDDA-460B-B234-2A317D61E669}"/>
              </a:ext>
            </a:extLst>
          </p:cNvPr>
          <p:cNvSpPr txBox="1">
            <a:spLocks noGrp="1"/>
          </p:cNvSpPr>
          <p:nvPr/>
        </p:nvSpPr>
        <p:spPr>
          <a:xfrm>
            <a:off x="4278962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914200" hangingPunct="0">
              <a:defRPr/>
            </a:pPr>
            <a:fld id="{232BB738-1C7D-4682-AE48-D17D2A5E3677}" type="slidenum">
              <a:rPr lang="fr-FR" sz="1400">
                <a:latin typeface="Times New Roman" pitchFamily="18"/>
                <a:ea typeface="Lucida Sans Unicode" pitchFamily="2"/>
                <a:cs typeface="Tahoma" pitchFamily="2"/>
              </a:rPr>
              <a:pPr algn="r" defTabSz="914200" hangingPunct="0">
                <a:defRPr/>
              </a:pPr>
              <a:t>2</a:t>
            </a:fld>
            <a:endParaRPr lang="fr-FR" sz="1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2BE6D890-BD3B-48B7-B284-99A72C25F367}"/>
              </a:ext>
            </a:extLst>
          </p:cNvPr>
          <p:cNvSpPr txBox="1">
            <a:spLocks noGrp="1"/>
          </p:cNvSpPr>
          <p:nvPr/>
        </p:nvSpPr>
        <p:spPr>
          <a:xfrm>
            <a:off x="4278962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21" tIns="45709" rIns="91421" bIns="45709" rtlCol="0" anchor="b" anchorCtr="0">
            <a:noAutofit/>
          </a:bodyPr>
          <a:lstStyle/>
          <a:p>
            <a:pPr algn="r" defTabSz="914200" hangingPunct="0">
              <a:defRPr/>
            </a:pPr>
            <a:fld id="{2FD08AC1-EF5E-4197-9143-922F65016BC3}" type="slidenum">
              <a:rPr lang="en-US" sz="1400">
                <a:latin typeface="Times New Roman" pitchFamily="18"/>
                <a:ea typeface="Lucida Sans Unicode" pitchFamily="2"/>
                <a:cs typeface="Tahoma" pitchFamily="2"/>
              </a:rPr>
              <a:pPr algn="r" defTabSz="914200" hangingPunct="0">
                <a:defRPr/>
              </a:pPr>
              <a:t>2</a:t>
            </a:fld>
            <a:endParaRPr lang="en-US" sz="1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5207AFBA-B0F1-4836-BFF2-9FFD49C2F29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12800"/>
            <a:ext cx="5345113" cy="400843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4EE89563-8214-4200-B0CE-5F2DFBD00A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4234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CustomShape 1"/>
          <p:cNvSpPr/>
          <p:nvPr/>
        </p:nvSpPr>
        <p:spPr>
          <a:xfrm>
            <a:off x="4021200" y="9720000"/>
            <a:ext cx="3076560" cy="511560"/>
          </a:xfrm>
          <a:prstGeom prst="rect">
            <a:avLst/>
          </a:prstGeom>
          <a:noFill/>
          <a:ln w="9360">
            <a:noFill/>
          </a:ln>
        </p:spPr>
        <p:txBody>
          <a:bodyPr lIns="97539" tIns="50750" rIns="97539" bIns="50750"/>
          <a:lstStyle/>
          <a:p>
            <a:pPr>
              <a:lnSpc>
                <a:spcPct val="100000"/>
              </a:lnSpc>
            </a:pPr>
            <a:fld id="{43B66692-2EFB-440B-B1E7-14B0D0BAF5D0}" type="slidenum">
              <a:rPr lang="fr-FR">
                <a:solidFill>
                  <a:srgbClr val="FFFFFF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4</a:t>
            </a:fld>
            <a:endParaRPr/>
          </a:p>
        </p:txBody>
      </p:sp>
      <p:sp>
        <p:nvSpPr>
          <p:cNvPr id="687" name="PlaceHolder 2"/>
          <p:cNvSpPr>
            <a:spLocks noGrp="1"/>
          </p:cNvSpPr>
          <p:nvPr>
            <p:ph type="body"/>
          </p:nvPr>
        </p:nvSpPr>
        <p:spPr>
          <a:xfrm>
            <a:off x="1098721" y="4869720"/>
            <a:ext cx="4893840" cy="3909600"/>
          </a:xfrm>
          <a:prstGeom prst="rect">
            <a:avLst/>
          </a:prstGeom>
        </p:spPr>
        <p:txBody>
          <a:bodyPr wrap="none" lIns="98978" tIns="49670" rIns="98978" bIns="4967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971375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CustomShape 1"/>
          <p:cNvSpPr/>
          <p:nvPr/>
        </p:nvSpPr>
        <p:spPr>
          <a:xfrm>
            <a:off x="4021200" y="9720000"/>
            <a:ext cx="3076560" cy="511560"/>
          </a:xfrm>
          <a:prstGeom prst="rect">
            <a:avLst/>
          </a:prstGeom>
          <a:noFill/>
          <a:ln w="9360">
            <a:noFill/>
          </a:ln>
        </p:spPr>
        <p:txBody>
          <a:bodyPr lIns="97539" tIns="50750" rIns="97539" bIns="50750"/>
          <a:lstStyle/>
          <a:p>
            <a:pPr>
              <a:lnSpc>
                <a:spcPct val="100000"/>
              </a:lnSpc>
            </a:pPr>
            <a:fld id="{41222DF4-3FF9-4D3F-B177-79FF2C76C72A}" type="slidenum">
              <a:rPr lang="fr-FR">
                <a:solidFill>
                  <a:srgbClr val="FFFFFF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6</a:t>
            </a:fld>
            <a:endParaRPr/>
          </a:p>
        </p:txBody>
      </p:sp>
      <p:sp>
        <p:nvSpPr>
          <p:cNvPr id="689" name="PlaceHolder 2"/>
          <p:cNvSpPr>
            <a:spLocks noGrp="1"/>
          </p:cNvSpPr>
          <p:nvPr>
            <p:ph type="body"/>
          </p:nvPr>
        </p:nvSpPr>
        <p:spPr>
          <a:xfrm>
            <a:off x="1098721" y="4869720"/>
            <a:ext cx="4893840" cy="3909600"/>
          </a:xfrm>
          <a:prstGeom prst="rect">
            <a:avLst/>
          </a:prstGeom>
        </p:spPr>
        <p:txBody>
          <a:bodyPr wrap="none" lIns="98978" tIns="49670" rIns="98978" bIns="4967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931712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CustomShape 1"/>
          <p:cNvSpPr/>
          <p:nvPr/>
        </p:nvSpPr>
        <p:spPr>
          <a:xfrm>
            <a:off x="4021200" y="9720000"/>
            <a:ext cx="3076560" cy="511560"/>
          </a:xfrm>
          <a:prstGeom prst="rect">
            <a:avLst/>
          </a:prstGeom>
          <a:noFill/>
          <a:ln w="9360">
            <a:noFill/>
          </a:ln>
        </p:spPr>
        <p:txBody>
          <a:bodyPr lIns="97539" tIns="50750" rIns="97539" bIns="50750"/>
          <a:lstStyle/>
          <a:p>
            <a:pPr>
              <a:lnSpc>
                <a:spcPct val="100000"/>
              </a:lnSpc>
            </a:pPr>
            <a:fld id="{CCDA6FC5-A37F-4032-9CF0-691113233BB7}" type="slidenum">
              <a:rPr lang="fr-FR">
                <a:solidFill>
                  <a:srgbClr val="FFFFFF"/>
                </a:solidFill>
                <a:latin typeface="+mn-lt"/>
                <a:ea typeface="+mn-ea"/>
              </a:rPr>
              <a:pPr>
                <a:lnSpc>
                  <a:spcPct val="100000"/>
                </a:lnSpc>
              </a:pPr>
              <a:t>14</a:t>
            </a:fld>
            <a:endParaRPr/>
          </a:p>
        </p:txBody>
      </p:sp>
      <p:sp>
        <p:nvSpPr>
          <p:cNvPr id="698" name="PlaceHolder 2"/>
          <p:cNvSpPr>
            <a:spLocks noGrp="1"/>
          </p:cNvSpPr>
          <p:nvPr>
            <p:ph type="body"/>
          </p:nvPr>
        </p:nvSpPr>
        <p:spPr>
          <a:xfrm>
            <a:off x="1098721" y="4869720"/>
            <a:ext cx="4893840" cy="3909600"/>
          </a:xfrm>
          <a:prstGeom prst="rect">
            <a:avLst/>
          </a:prstGeom>
        </p:spPr>
        <p:txBody>
          <a:bodyPr wrap="none" lIns="98978" tIns="49670" rIns="98978" bIns="4967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661919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CustomShape 1"/>
          <p:cNvSpPr/>
          <p:nvPr/>
        </p:nvSpPr>
        <p:spPr>
          <a:xfrm>
            <a:off x="1232642" y="983520"/>
            <a:ext cx="4631400" cy="35413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700" name="PlaceHolder 2"/>
          <p:cNvSpPr>
            <a:spLocks noGrp="1"/>
          </p:cNvSpPr>
          <p:nvPr>
            <p:ph type="body"/>
          </p:nvPr>
        </p:nvSpPr>
        <p:spPr>
          <a:xfrm>
            <a:off x="1098721" y="4869720"/>
            <a:ext cx="4893840" cy="3909600"/>
          </a:xfrm>
          <a:prstGeom prst="rect">
            <a:avLst/>
          </a:prstGeom>
        </p:spPr>
        <p:txBody>
          <a:bodyPr wrap="none" lIns="98978" tIns="49670" rIns="98978" bIns="4967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0755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CustomShape 1"/>
          <p:cNvSpPr/>
          <p:nvPr/>
        </p:nvSpPr>
        <p:spPr>
          <a:xfrm>
            <a:off x="1232641" y="983520"/>
            <a:ext cx="4632480" cy="35413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702" name="PlaceHolder 2"/>
          <p:cNvSpPr>
            <a:spLocks noGrp="1"/>
          </p:cNvSpPr>
          <p:nvPr>
            <p:ph type="body"/>
          </p:nvPr>
        </p:nvSpPr>
        <p:spPr>
          <a:xfrm>
            <a:off x="1098721" y="4869720"/>
            <a:ext cx="4893840" cy="3909600"/>
          </a:xfrm>
          <a:prstGeom prst="rect">
            <a:avLst/>
          </a:prstGeom>
        </p:spPr>
        <p:txBody>
          <a:bodyPr wrap="none" lIns="98978" tIns="49670" rIns="98978" bIns="4967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31921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CustomShape 1"/>
          <p:cNvSpPr/>
          <p:nvPr/>
        </p:nvSpPr>
        <p:spPr>
          <a:xfrm>
            <a:off x="1232641" y="983520"/>
            <a:ext cx="4632480" cy="35413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</p:sp>
      <p:sp>
        <p:nvSpPr>
          <p:cNvPr id="704" name="PlaceHolder 2"/>
          <p:cNvSpPr>
            <a:spLocks noGrp="1"/>
          </p:cNvSpPr>
          <p:nvPr>
            <p:ph type="body"/>
          </p:nvPr>
        </p:nvSpPr>
        <p:spPr>
          <a:xfrm>
            <a:off x="1098721" y="4869720"/>
            <a:ext cx="4893840" cy="3909600"/>
          </a:xfrm>
          <a:prstGeom prst="rect">
            <a:avLst/>
          </a:prstGeom>
        </p:spPr>
        <p:txBody>
          <a:bodyPr wrap="none" lIns="98978" tIns="49670" rIns="98978" bIns="49670" anchor="ctr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44076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="" xmlns:a16="http://schemas.microsoft.com/office/drawing/2014/main" id="{D83253A9-6AD5-4B4C-BA94-8B58D94C2C90}"/>
              </a:ext>
            </a:extLst>
          </p:cNvPr>
          <p:cNvSpPr txBox="1">
            <a:spLocks noGrp="1"/>
          </p:cNvSpPr>
          <p:nvPr/>
        </p:nvSpPr>
        <p:spPr>
          <a:xfrm>
            <a:off x="4021140" y="4"/>
            <a:ext cx="3076575" cy="512763"/>
          </a:xfrm>
          <a:prstGeom prst="rect">
            <a:avLst/>
          </a:prstGeom>
          <a:noFill/>
        </p:spPr>
        <p:txBody>
          <a:bodyPr vert="horz" lIns="91421" tIns="45709" rIns="91421" bIns="45709" rtlCol="0"/>
          <a:lstStyle/>
          <a:p>
            <a:pPr algn="r" defTabSz="914200">
              <a:defRPr/>
            </a:pPr>
            <a:fld id="{FBD6438B-B738-4397-A422-2AE8D6A7F1A9}" type="datetimeFigureOut">
              <a:rPr lang="en-US" sz="1100"/>
              <a:pPr algn="r" defTabSz="914200">
                <a:defRPr/>
              </a:pPr>
              <a:t>3/21/2022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="" xmlns:a16="http://schemas.microsoft.com/office/drawing/2014/main" id="{EA712B84-CDDA-460B-B234-2A317D61E669}"/>
              </a:ext>
            </a:extLst>
          </p:cNvPr>
          <p:cNvSpPr txBox="1">
            <a:spLocks noGrp="1"/>
          </p:cNvSpPr>
          <p:nvPr/>
        </p:nvSpPr>
        <p:spPr>
          <a:xfrm>
            <a:off x="4278962" y="10157400"/>
            <a:ext cx="3280680" cy="534240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914200" hangingPunct="0">
              <a:defRPr/>
            </a:pPr>
            <a:fld id="{232BB738-1C7D-4682-AE48-D17D2A5E3677}" type="slidenum">
              <a:rPr lang="fr-FR" sz="1400">
                <a:latin typeface="Times New Roman" pitchFamily="18"/>
                <a:ea typeface="Lucida Sans Unicode" pitchFamily="2"/>
                <a:cs typeface="Tahoma" pitchFamily="2"/>
              </a:rPr>
              <a:pPr algn="r" defTabSz="914200" hangingPunct="0">
                <a:defRPr/>
              </a:pPr>
              <a:t>25</a:t>
            </a:fld>
            <a:endParaRPr lang="fr-FR" sz="1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="" xmlns:a16="http://schemas.microsoft.com/office/drawing/2014/main" id="{2BE6D890-BD3B-48B7-B284-99A72C25F367}"/>
              </a:ext>
            </a:extLst>
          </p:cNvPr>
          <p:cNvSpPr txBox="1">
            <a:spLocks noGrp="1"/>
          </p:cNvSpPr>
          <p:nvPr/>
        </p:nvSpPr>
        <p:spPr>
          <a:xfrm>
            <a:off x="4278962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21" tIns="45709" rIns="91421" bIns="45709" rtlCol="0" anchor="b" anchorCtr="0">
            <a:noAutofit/>
          </a:bodyPr>
          <a:lstStyle/>
          <a:p>
            <a:pPr algn="r" defTabSz="914200" hangingPunct="0">
              <a:defRPr/>
            </a:pPr>
            <a:fld id="{2FD08AC1-EF5E-4197-9143-922F65016BC3}" type="slidenum">
              <a:rPr lang="en-US" sz="1400">
                <a:latin typeface="Times New Roman" pitchFamily="18"/>
                <a:ea typeface="Lucida Sans Unicode" pitchFamily="2"/>
                <a:cs typeface="Tahoma" pitchFamily="2"/>
              </a:rPr>
              <a:pPr algn="r" defTabSz="914200" hangingPunct="0">
                <a:defRPr/>
              </a:pPr>
              <a:t>25</a:t>
            </a:fld>
            <a:endParaRPr lang="en-US" sz="14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="" xmlns:a16="http://schemas.microsoft.com/office/drawing/2014/main" id="{5207AFBA-B0F1-4836-BFF2-9FFD49C2F29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8075" y="812800"/>
            <a:ext cx="5345113" cy="4008438"/>
          </a:xfrm>
          <a:prstGeom prst="rect">
            <a:avLst/>
          </a:prstGeo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="" xmlns:a16="http://schemas.microsoft.com/office/drawing/2014/main" id="{4EE89563-8214-4200-B0CE-5F2DFBD00A6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7270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61" name="Image 6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62" name="Image 6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13" name="Image 1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114" name="Image 1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8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9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7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5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269" name="Image 26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270" name="Image 26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30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424456"/>
          </a:solidFill>
          <a:ln w="50760">
            <a:noFill/>
          </a:ln>
        </p:spPr>
      </p:sp>
      <p:sp>
        <p:nvSpPr>
          <p:cNvPr id="2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3" name="CustomShape 4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4" name="CustomShape 5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5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6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7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8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9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0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1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2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13" name="CustomShape 14"/>
          <p:cNvSpPr/>
          <p:nvPr/>
        </p:nvSpPr>
        <p:spPr>
          <a:xfrm flipV="1">
            <a:off x="5410080" y="3809520"/>
            <a:ext cx="3733560" cy="9072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14" name="CustomShape 15"/>
          <p:cNvSpPr/>
          <p:nvPr/>
        </p:nvSpPr>
        <p:spPr>
          <a:xfrm flipV="1">
            <a:off x="5410080" y="3896640"/>
            <a:ext cx="3733560" cy="19152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15" name="CustomShape 16"/>
          <p:cNvSpPr/>
          <p:nvPr/>
        </p:nvSpPr>
        <p:spPr>
          <a:xfrm flipV="1">
            <a:off x="5410080" y="4114800"/>
            <a:ext cx="3733560" cy="864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16" name="CustomShape 17"/>
          <p:cNvSpPr/>
          <p:nvPr/>
        </p:nvSpPr>
        <p:spPr>
          <a:xfrm flipV="1">
            <a:off x="5410080" y="4164120"/>
            <a:ext cx="1965600" cy="1800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17" name="CustomShape 18"/>
          <p:cNvSpPr/>
          <p:nvPr/>
        </p:nvSpPr>
        <p:spPr>
          <a:xfrm flipV="1">
            <a:off x="5410080" y="4199040"/>
            <a:ext cx="1965600" cy="864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18" name="CustomShape 19"/>
          <p:cNvSpPr/>
          <p:nvPr/>
        </p:nvSpPr>
        <p:spPr>
          <a:xfrm>
            <a:off x="5410080" y="3962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19" name="CustomShape 20"/>
          <p:cNvSpPr/>
          <p:nvPr/>
        </p:nvSpPr>
        <p:spPr>
          <a:xfrm>
            <a:off x="7376400" y="40611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20" name="CustomShape 21"/>
          <p:cNvSpPr/>
          <p:nvPr/>
        </p:nvSpPr>
        <p:spPr>
          <a:xfrm>
            <a:off x="0" y="3649680"/>
            <a:ext cx="9143640" cy="24372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21" name="CustomShape 22"/>
          <p:cNvSpPr/>
          <p:nvPr/>
        </p:nvSpPr>
        <p:spPr>
          <a:xfrm>
            <a:off x="0" y="3675600"/>
            <a:ext cx="9143640" cy="14040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22" name="CustomShape 23"/>
          <p:cNvSpPr/>
          <p:nvPr/>
        </p:nvSpPr>
        <p:spPr>
          <a:xfrm flipV="1">
            <a:off x="6414120" y="3642120"/>
            <a:ext cx="2729520" cy="24804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23" name="CustomShape 24"/>
          <p:cNvSpPr/>
          <p:nvPr/>
        </p:nvSpPr>
        <p:spPr>
          <a:xfrm>
            <a:off x="0" y="0"/>
            <a:ext cx="9143640" cy="3701520"/>
          </a:xfrm>
          <a:prstGeom prst="rect">
            <a:avLst/>
          </a:prstGeom>
          <a:solidFill>
            <a:srgbClr val="424456"/>
          </a:solidFill>
          <a:ln w="50760">
            <a:noFill/>
          </a:ln>
        </p:spPr>
      </p:sp>
      <p:sp>
        <p:nvSpPr>
          <p:cNvPr id="24" name="PlaceHolder 25"/>
          <p:cNvSpPr>
            <a:spLocks noGrp="1"/>
          </p:cNvSpPr>
          <p:nvPr>
            <p:ph type="title"/>
          </p:nvPr>
        </p:nvSpPr>
        <p:spPr>
          <a:xfrm>
            <a:off x="457200" y="2401920"/>
            <a:ext cx="8457840" cy="146952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fr-FR" sz="4400">
                <a:solidFill>
                  <a:srgbClr val="FFFFFF"/>
                </a:solidFill>
                <a:latin typeface="Trebuchet MS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25" name="PlaceHolder 26"/>
          <p:cNvSpPr>
            <a:spLocks noGrp="1"/>
          </p:cNvSpPr>
          <p:nvPr>
            <p:ph type="dt"/>
          </p:nvPr>
        </p:nvSpPr>
        <p:spPr>
          <a:xfrm>
            <a:off x="6705720" y="4206240"/>
            <a:ext cx="95976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800">
                <a:solidFill>
                  <a:srgbClr val="438086"/>
                </a:solidFill>
                <a:latin typeface="Georgia"/>
              </a:rPr>
              <a:t>09/10/2017</a:t>
            </a:r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ftr"/>
          </p:nvPr>
        </p:nvSpPr>
        <p:spPr>
          <a:xfrm>
            <a:off x="5410080" y="4205160"/>
            <a:ext cx="129492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27" name="PlaceHolder 28"/>
          <p:cNvSpPr>
            <a:spLocks noGrp="1"/>
          </p:cNvSpPr>
          <p:nvPr>
            <p:ph type="sldNum"/>
          </p:nvPr>
        </p:nvSpPr>
        <p:spPr>
          <a:xfrm>
            <a:off x="8319960" y="1080"/>
            <a:ext cx="747360" cy="365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211BC72C-4E69-44AA-A246-F5F95292850B}" type="slidenum">
              <a:rPr lang="fr-FR">
                <a:solidFill>
                  <a:srgbClr val="FFFFFF"/>
                </a:solidFill>
                <a:latin typeface="Georgia"/>
              </a:rPr>
              <a:pPr algn="r">
                <a:lnSpc>
                  <a:spcPct val="100000"/>
                </a:lnSpc>
              </a:pPr>
              <a:t>‹N°›</a:t>
            </a:fld>
            <a:endParaRPr/>
          </a:p>
        </p:txBody>
      </p:sp>
      <p:sp>
        <p:nvSpPr>
          <p:cNvPr id="28" name="PlaceHolder 2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64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424456"/>
          </a:solidFill>
          <a:ln w="50760">
            <a:noFill/>
          </a:ln>
        </p:spPr>
      </p:sp>
      <p:sp>
        <p:nvSpPr>
          <p:cNvPr id="65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66" name="CustomShape 4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67" name="CustomShape 5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68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69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70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1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2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3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4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5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76" name="PlaceHolder 14"/>
          <p:cNvSpPr>
            <a:spLocks noGrp="1"/>
          </p:cNvSpPr>
          <p:nvPr>
            <p:ph type="dt"/>
          </p:nvPr>
        </p:nvSpPr>
        <p:spPr>
          <a:xfrm>
            <a:off x="6586560" y="612720"/>
            <a:ext cx="95688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800">
                <a:solidFill>
                  <a:srgbClr val="438086"/>
                </a:solidFill>
                <a:latin typeface="Georgia"/>
              </a:rPr>
              <a:t>09/10/2017</a:t>
            </a:r>
            <a:endParaRPr/>
          </a:p>
        </p:txBody>
      </p:sp>
      <p:sp>
        <p:nvSpPr>
          <p:cNvPr id="77" name="PlaceHolder 15"/>
          <p:cNvSpPr>
            <a:spLocks noGrp="1"/>
          </p:cNvSpPr>
          <p:nvPr>
            <p:ph type="ftr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78" name="PlaceHolder 16"/>
          <p:cNvSpPr>
            <a:spLocks noGrp="1"/>
          </p:cNvSpPr>
          <p:nvPr>
            <p:ph type="sldNum"/>
          </p:nvPr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8C48A71-A4CF-4705-AF45-F07D6942794D}" type="slidenum">
              <a:rPr lang="fr-FR">
                <a:solidFill>
                  <a:srgbClr val="FFFFFF"/>
                </a:solidFill>
                <a:latin typeface="Georgia"/>
              </a:rPr>
              <a:pPr algn="r">
                <a:lnSpc>
                  <a:spcPct val="100000"/>
                </a:lnSpc>
              </a:pPr>
              <a:t>‹N°›</a:t>
            </a:fld>
            <a:endParaRPr/>
          </a:p>
        </p:txBody>
      </p:sp>
      <p:sp>
        <p:nvSpPr>
          <p:cNvPr id="79" name="PlaceHolder 17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fr-FR"/>
              <a:t>Cliquez pour éditer le format du texte-titre</a:t>
            </a:r>
            <a:endParaRPr/>
          </a:p>
        </p:txBody>
      </p:sp>
      <p:sp>
        <p:nvSpPr>
          <p:cNvPr id="80" name="PlaceHolder 1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fr-FR"/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/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/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/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/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/>
              <a:t>Sixième niveau de plan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fr-FR"/>
              <a:t>Septième niveau de plan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0" y="366840"/>
            <a:ext cx="9143640" cy="8388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220" name="CustomShape 2"/>
          <p:cNvSpPr/>
          <p:nvPr/>
        </p:nvSpPr>
        <p:spPr>
          <a:xfrm>
            <a:off x="0" y="0"/>
            <a:ext cx="9143640" cy="310320"/>
          </a:xfrm>
          <a:prstGeom prst="rect">
            <a:avLst/>
          </a:prstGeom>
          <a:solidFill>
            <a:srgbClr val="424456"/>
          </a:solidFill>
          <a:ln w="50760">
            <a:noFill/>
          </a:ln>
        </p:spPr>
      </p:sp>
      <p:sp>
        <p:nvSpPr>
          <p:cNvPr id="221" name="CustomShape 3"/>
          <p:cNvSpPr/>
          <p:nvPr/>
        </p:nvSpPr>
        <p:spPr>
          <a:xfrm>
            <a:off x="0" y="308160"/>
            <a:ext cx="9143640" cy="9108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222" name="CustomShape 4"/>
          <p:cNvSpPr/>
          <p:nvPr/>
        </p:nvSpPr>
        <p:spPr>
          <a:xfrm flipV="1">
            <a:off x="5410080" y="360000"/>
            <a:ext cx="3733560" cy="9072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223" name="CustomShape 5"/>
          <p:cNvSpPr/>
          <p:nvPr/>
        </p:nvSpPr>
        <p:spPr>
          <a:xfrm flipV="1">
            <a:off x="5410080" y="439200"/>
            <a:ext cx="3733560" cy="179640"/>
          </a:xfrm>
          <a:prstGeom prst="rect">
            <a:avLst/>
          </a:prstGeom>
          <a:solidFill>
            <a:srgbClr val="438086"/>
          </a:solidFill>
          <a:ln w="50760">
            <a:noFill/>
          </a:ln>
        </p:spPr>
      </p:sp>
      <p:sp>
        <p:nvSpPr>
          <p:cNvPr id="224" name="CustomShape 6"/>
          <p:cNvSpPr/>
          <p:nvPr/>
        </p:nvSpPr>
        <p:spPr>
          <a:xfrm>
            <a:off x="5407200" y="497520"/>
            <a:ext cx="3062880" cy="27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225" name="CustomShape 7"/>
          <p:cNvSpPr/>
          <p:nvPr/>
        </p:nvSpPr>
        <p:spPr>
          <a:xfrm>
            <a:off x="7373520" y="588960"/>
            <a:ext cx="1599840" cy="3636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0760">
            <a:noFill/>
          </a:ln>
        </p:spPr>
      </p:sp>
      <p:sp>
        <p:nvSpPr>
          <p:cNvPr id="226" name="CustomShape 8"/>
          <p:cNvSpPr/>
          <p:nvPr/>
        </p:nvSpPr>
        <p:spPr>
          <a:xfrm>
            <a:off x="9084960" y="-2160"/>
            <a:ext cx="572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27" name="CustomShape 9"/>
          <p:cNvSpPr/>
          <p:nvPr/>
        </p:nvSpPr>
        <p:spPr>
          <a:xfrm>
            <a:off x="904464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28" name="CustomShape 10"/>
          <p:cNvSpPr/>
          <p:nvPr/>
        </p:nvSpPr>
        <p:spPr>
          <a:xfrm>
            <a:off x="9025560" y="-2160"/>
            <a:ext cx="864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29" name="CustomShape 11"/>
          <p:cNvSpPr/>
          <p:nvPr/>
        </p:nvSpPr>
        <p:spPr>
          <a:xfrm>
            <a:off x="8975520" y="-2160"/>
            <a:ext cx="27000" cy="62136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30" name="CustomShape 12"/>
          <p:cNvSpPr/>
          <p:nvPr/>
        </p:nvSpPr>
        <p:spPr>
          <a:xfrm>
            <a:off x="8915760" y="360"/>
            <a:ext cx="5436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31" name="CustomShape 13"/>
          <p:cNvSpPr/>
          <p:nvPr/>
        </p:nvSpPr>
        <p:spPr>
          <a:xfrm>
            <a:off x="8873640" y="360"/>
            <a:ext cx="8640" cy="585000"/>
          </a:xfrm>
          <a:prstGeom prst="rect">
            <a:avLst/>
          </a:prstGeom>
          <a:solidFill>
            <a:srgbClr val="FFFFFF"/>
          </a:solidFill>
          <a:ln w="50760">
            <a:noFill/>
          </a:ln>
        </p:spPr>
      </p:sp>
      <p:sp>
        <p:nvSpPr>
          <p:cNvPr id="232" name="PlaceHolder 14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240" cy="10663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fr-FR" sz="4000">
                <a:solidFill>
                  <a:srgbClr val="424456"/>
                </a:solidFill>
                <a:latin typeface="Trebuchet MS"/>
              </a:rPr>
              <a:t>Cliquez pour éditer le format du texte-titreCliquez pour modifier le style du titre</a:t>
            </a:r>
            <a:endParaRPr/>
          </a:p>
        </p:txBody>
      </p:sp>
      <p:sp>
        <p:nvSpPr>
          <p:cNvPr id="233" name="PlaceHolder 15"/>
          <p:cNvSpPr>
            <a:spLocks noGrp="1"/>
          </p:cNvSpPr>
          <p:nvPr>
            <p:ph type="body"/>
          </p:nvPr>
        </p:nvSpPr>
        <p:spPr>
          <a:xfrm>
            <a:off x="457200" y="2249280"/>
            <a:ext cx="8229240" cy="43246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2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Georgia"/>
              </a:rPr>
              <a:t>Cliquez pour éditer le format du plan de texte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fr-FR" sz="2800">
                <a:solidFill>
                  <a:srgbClr val="000000"/>
                </a:solidFill>
                <a:latin typeface="Georgia"/>
              </a:rPr>
              <a:t>Second niveau de plan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Georgia"/>
              </a:rPr>
              <a:t>Troisième niveau de plan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fr-FR" sz="2800">
                <a:solidFill>
                  <a:srgbClr val="000000"/>
                </a:solidFill>
                <a:latin typeface="Georgia"/>
              </a:rPr>
              <a:t>Quatrième niveau de plan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Georgia"/>
              </a:rPr>
              <a:t>Cinquième niveau de plan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fr-FR" sz="2800">
                <a:solidFill>
                  <a:srgbClr val="000000"/>
                </a:solidFill>
                <a:latin typeface="Georgia"/>
              </a:rPr>
              <a:t>Sixième niveau de plan</a:t>
            </a:r>
            <a:endParaRPr/>
          </a:p>
          <a:p>
            <a:pPr>
              <a:lnSpc>
                <a:spcPct val="100000"/>
              </a:lnSpc>
              <a:buFont typeface="Georgia"/>
              <a:buChar char="•"/>
            </a:pPr>
            <a:r>
              <a:rPr lang="fr-FR" sz="2800">
                <a:solidFill>
                  <a:srgbClr val="000000"/>
                </a:solidFill>
                <a:latin typeface="Georgia"/>
              </a:rPr>
              <a:t>Septième niveau de planCliquez pour modifier les styles du texte du masque</a:t>
            </a:r>
            <a:endParaRPr/>
          </a:p>
          <a:p>
            <a:pPr lvl="1">
              <a:lnSpc>
                <a:spcPct val="100000"/>
              </a:lnSpc>
              <a:buFont typeface="Georgia"/>
              <a:buChar char="▫"/>
            </a:pPr>
            <a:r>
              <a:rPr lang="fr-FR" sz="2600">
                <a:solidFill>
                  <a:srgbClr val="438086"/>
                </a:solidFill>
                <a:latin typeface="Georgia"/>
              </a:rPr>
              <a:t>Deuxième niveau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fr-FR" sz="2400">
                <a:solidFill>
                  <a:srgbClr val="53548A"/>
                </a:solidFill>
                <a:latin typeface="Georgia"/>
              </a:rPr>
              <a:t>Troisième niveau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fr-FR" sz="2200">
                <a:solidFill>
                  <a:srgbClr val="53548A"/>
                </a:solidFill>
                <a:latin typeface="Georgia"/>
              </a:rPr>
              <a:t>Quatrième niveau</a:t>
            </a:r>
            <a:endParaRPr/>
          </a:p>
          <a:p>
            <a:pPr lvl="4">
              <a:lnSpc>
                <a:spcPct val="100000"/>
              </a:lnSpc>
              <a:buFont typeface="Georgia"/>
              <a:buChar char="▫"/>
            </a:pPr>
            <a:r>
              <a:rPr lang="fr-FR" sz="2000">
                <a:solidFill>
                  <a:srgbClr val="A04DA3"/>
                </a:solidFill>
                <a:latin typeface="Georgia"/>
              </a:rPr>
              <a:t>Cinquième niveau</a:t>
            </a:r>
            <a:endParaRPr/>
          </a:p>
        </p:txBody>
      </p:sp>
      <p:sp>
        <p:nvSpPr>
          <p:cNvPr id="234" name="PlaceHolder 16"/>
          <p:cNvSpPr>
            <a:spLocks noGrp="1"/>
          </p:cNvSpPr>
          <p:nvPr>
            <p:ph type="dt"/>
          </p:nvPr>
        </p:nvSpPr>
        <p:spPr>
          <a:xfrm>
            <a:off x="6586560" y="612720"/>
            <a:ext cx="95688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800">
                <a:solidFill>
                  <a:srgbClr val="438086"/>
                </a:solidFill>
                <a:latin typeface="Georgia"/>
              </a:rPr>
              <a:t>09/10/2017</a:t>
            </a:r>
            <a:endParaRPr/>
          </a:p>
        </p:txBody>
      </p:sp>
      <p:sp>
        <p:nvSpPr>
          <p:cNvPr id="235" name="PlaceHolder 17"/>
          <p:cNvSpPr>
            <a:spLocks noGrp="1"/>
          </p:cNvSpPr>
          <p:nvPr>
            <p:ph type="ftr"/>
          </p:nvPr>
        </p:nvSpPr>
        <p:spPr>
          <a:xfrm>
            <a:off x="5257800" y="612720"/>
            <a:ext cx="1325520" cy="45684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236" name="PlaceHolder 18"/>
          <p:cNvSpPr>
            <a:spLocks noGrp="1"/>
          </p:cNvSpPr>
          <p:nvPr>
            <p:ph type="sldNum"/>
          </p:nvPr>
        </p:nvSpPr>
        <p:spPr>
          <a:xfrm>
            <a:off x="8174880" y="2160"/>
            <a:ext cx="761760" cy="365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6126205-3160-49D7-A415-670CF386F4A7}" type="slidenum">
              <a:rPr lang="fr-FR">
                <a:solidFill>
                  <a:srgbClr val="FFFFFF"/>
                </a:solidFill>
                <a:latin typeface="Georgia"/>
              </a:rPr>
              <a:pPr algn="r">
                <a:lnSpc>
                  <a:spcPct val="100000"/>
                </a:lnSpc>
              </a:pPr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sden44.ac-nantes.fr/scolarite-et-vie-de-l-eleve/inscription-dans-un-etablissement-scolaire/lycee/votre-lycee-de-secteur-230157.kjsp?RH=1365151690074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>
            <a:extLst>
              <a:ext uri="{FF2B5EF4-FFF2-40B4-BE49-F238E27FC236}">
                <a16:creationId xmlns="" xmlns:a16="http://schemas.microsoft.com/office/drawing/2014/main" id="{0AA06935-7939-41B1-BD48-1AB57ED0F5AA}"/>
              </a:ext>
            </a:extLst>
          </p:cNvPr>
          <p:cNvSpPr/>
          <p:nvPr/>
        </p:nvSpPr>
        <p:spPr>
          <a:xfrm>
            <a:off x="179280" y="2284200"/>
            <a:ext cx="8457480" cy="1469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5000" rIns="90000" bIns="45000" anchor="b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1" i="0" u="none" strike="noStrike" kern="1200" spc="0" dirty="0" smtClean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DejaVu Sans" pitchFamily="2"/>
                <a:cs typeface="DejaVu Sans" pitchFamily="2"/>
              </a:rPr>
              <a:t>L'ORIENTATION APRÈS LA 3</a:t>
            </a:r>
            <a:r>
              <a:rPr lang="fr-FR" sz="4000" b="1" i="0" u="none" strike="noStrike" kern="1200" spc="0" baseline="30000" dirty="0" smtClean="0">
                <a:ln>
                  <a:noFill/>
                </a:ln>
                <a:solidFill>
                  <a:srgbClr val="FFFFFF"/>
                </a:solidFill>
                <a:latin typeface="Calibri" pitchFamily="18"/>
                <a:ea typeface="DejaVu Sans" pitchFamily="2"/>
                <a:cs typeface="DejaVu Sans" pitchFamily="2"/>
              </a:rPr>
              <a:t>ÈME</a:t>
            </a:r>
            <a:endParaRPr lang="fr-FR" sz="4000" b="1" i="0" u="none" strike="noStrike" kern="1200" spc="0" dirty="0">
              <a:ln>
                <a:noFill/>
              </a:ln>
              <a:solidFill>
                <a:srgbClr val="FFFFFF"/>
              </a:solidFill>
              <a:latin typeface="Calibri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CustomShape 2">
            <a:extLst>
              <a:ext uri="{FF2B5EF4-FFF2-40B4-BE49-F238E27FC236}">
                <a16:creationId xmlns="" xmlns:a16="http://schemas.microsoft.com/office/drawing/2014/main" id="{FB8320D0-2E07-4813-B53F-079298060E8F}"/>
              </a:ext>
            </a:extLst>
          </p:cNvPr>
          <p:cNvSpPr/>
          <p:nvPr/>
        </p:nvSpPr>
        <p:spPr>
          <a:xfrm>
            <a:off x="3780000" y="5085360"/>
            <a:ext cx="5193720" cy="1545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5000" rIns="90000" bIns="45000" anchor="t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DejaVu Sans" pitchFamily="2"/>
                <a:cs typeface="DejaVu Sans" pitchFamily="2"/>
              </a:rPr>
              <a:t>Hélène DAVID</a:t>
            </a:r>
          </a:p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DejaVu Sans" pitchFamily="2"/>
                <a:cs typeface="DejaVu Sans" pitchFamily="2"/>
              </a:rPr>
              <a:t>Psychologue de l’Education Nationale</a:t>
            </a:r>
          </a:p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DejaVu Sans" pitchFamily="2"/>
                <a:cs typeface="DejaVu Sans" pitchFamily="2"/>
              </a:rPr>
              <a:t>Collège </a:t>
            </a:r>
            <a:r>
              <a:rPr lang="fr-FR" sz="24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DejaVu Sans" pitchFamily="2"/>
                <a:cs typeface="DejaVu Sans" pitchFamily="2"/>
              </a:rPr>
              <a:t>Libertaire </a:t>
            </a:r>
            <a:r>
              <a:rPr lang="fr-FR" sz="24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DejaVu Sans" pitchFamily="2"/>
                <a:cs typeface="DejaVu Sans" pitchFamily="2"/>
              </a:rPr>
              <a:t>Rutigliano</a:t>
            </a:r>
            <a:endParaRPr lang="fr-FR" sz="2400" b="1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DejaVu Sans" pitchFamily="2"/>
              <a:cs typeface="DejaVu Sans" pitchFamily="2"/>
            </a:endParaRPr>
          </a:p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3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DejaVu Sans" pitchFamily="2"/>
                <a:cs typeface="DejaVu Sans" pitchFamily="2"/>
              </a:rPr>
              <a:t>CIO de Nantes</a:t>
            </a:r>
          </a:p>
        </p:txBody>
      </p:sp>
      <p:sp>
        <p:nvSpPr>
          <p:cNvPr id="5" name="CustomShape 3">
            <a:extLst>
              <a:ext uri="{FF2B5EF4-FFF2-40B4-BE49-F238E27FC236}">
                <a16:creationId xmlns="" xmlns:a16="http://schemas.microsoft.com/office/drawing/2014/main" id="{D80517E5-813B-4734-B361-3EF041D812DC}"/>
              </a:ext>
            </a:extLst>
          </p:cNvPr>
          <p:cNvSpPr/>
          <p:nvPr/>
        </p:nvSpPr>
        <p:spPr>
          <a:xfrm>
            <a:off x="905759" y="6237360"/>
            <a:ext cx="2066041" cy="394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1" u="none" strike="noStrike" kern="1200" spc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DejaVu Sans" pitchFamily="2"/>
                <a:cs typeface="DejaVu Sans" pitchFamily="2"/>
              </a:rPr>
              <a:t>Février 2022</a:t>
            </a:r>
            <a:endParaRPr lang="fr-FR" sz="2000" b="0" i="1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DejaVu Sans" pitchFamily="2"/>
              <a:cs typeface="DejaVu Sans" pitchFamily="2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4203358"/>
            <a:ext cx="2269506" cy="161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01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7993538"/>
              </p:ext>
            </p:extLst>
          </p:nvPr>
        </p:nvGraphicFramePr>
        <p:xfrm>
          <a:off x="402316" y="984679"/>
          <a:ext cx="8494469" cy="505968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413412"/>
                <a:gridCol w="1572964"/>
                <a:gridCol w="1508093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latin typeface="Calibri" panose="020F0502020204030204" pitchFamily="34" charset="0"/>
                        </a:rPr>
                        <a:t>2 - ENSEIGNEMENTS DE SPÉCIALITÉ</a:t>
                      </a:r>
                      <a:endParaRPr lang="fr-FR" sz="20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fr-FR" sz="2000" b="0" baseline="30000" dirty="0" smtClean="0">
                          <a:latin typeface="Calibri" panose="020F0502020204030204" pitchFamily="34" charset="0"/>
                        </a:rPr>
                        <a:t>re</a:t>
                      </a:r>
                      <a:endParaRPr lang="fr-FR" sz="2000" b="0" baseline="30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fr-FR" sz="2000" b="0" baseline="30000" dirty="0" smtClean="0">
                          <a:latin typeface="Calibri" panose="020F0502020204030204" pitchFamily="34" charset="0"/>
                        </a:rPr>
                        <a:t>ale</a:t>
                      </a:r>
                      <a:endParaRPr lang="fr-FR" sz="2000" b="0" baseline="30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46C0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</a:rPr>
                        <a:t>Arts</a:t>
                      </a:r>
                      <a:endParaRPr lang="fr-FR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</a:rPr>
                        <a:t>Biologie-Écologie (</a:t>
                      </a:r>
                      <a:r>
                        <a:rPr lang="fr-FR" sz="20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</a:rPr>
                        <a:t>legt</a:t>
                      </a:r>
                      <a:r>
                        <a:rPr lang="fr-FR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</a:rPr>
                        <a:t> agricole</a:t>
                      </a:r>
                      <a:r>
                        <a:rPr lang="fr-FR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</a:rPr>
                        <a:t>)</a:t>
                      </a:r>
                      <a:endParaRPr lang="fr-F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BBB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</a:rPr>
                        <a:t>Histoire géographie, géopolitique et sc. politiques</a:t>
                      </a:r>
                      <a:endParaRPr lang="fr-FR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C1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Humanités, littérature et philosophie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8A5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Langues,</a:t>
                      </a:r>
                      <a:r>
                        <a:rPr lang="fr-FR" sz="2000" baseline="0" dirty="0" smtClean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littératures et cultures étrangères</a:t>
                      </a:r>
                    </a:p>
                    <a:p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Littérature,</a:t>
                      </a:r>
                      <a:r>
                        <a:rPr lang="fr-FR" sz="2000" baseline="0" dirty="0" smtClean="0">
                          <a:latin typeface="Calibri" panose="020F0502020204030204" pitchFamily="34" charset="0"/>
                        </a:rPr>
                        <a:t> langues et cultures de l’antiquité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</a:p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6A6A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Mathématiques</a:t>
                      </a:r>
                      <a:endParaRPr lang="fr-FR" sz="20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Numérique et sciences informatiques</a:t>
                      </a:r>
                      <a:endParaRPr lang="fr-FR" sz="20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969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Sciences de la vie et de la terre</a:t>
                      </a:r>
                      <a:endParaRPr lang="fr-FR" sz="20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BBB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Sciences de l’ingénieur</a:t>
                      </a:r>
                      <a:endParaRPr lang="fr-FR" sz="20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3A2C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Physique</a:t>
                      </a:r>
                      <a:r>
                        <a:rPr lang="fr-FR" sz="2000" baseline="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 Chimie</a:t>
                      </a:r>
                      <a:endParaRPr lang="fr-FR" sz="20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CC3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Sciences économiques et sociales</a:t>
                      </a:r>
                      <a:endParaRPr lang="fr-FR" sz="20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4h</a:t>
                      </a: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 panose="020F0502020204030204" pitchFamily="34" charset="0"/>
                        </a:rPr>
                        <a:t>6h</a:t>
                      </a:r>
                      <a:endParaRPr lang="fr-FR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5" name="Titre 19"/>
          <p:cNvSpPr txBox="1">
            <a:spLocks/>
          </p:cNvSpPr>
          <p:nvPr/>
        </p:nvSpPr>
        <p:spPr>
          <a:xfrm>
            <a:off x="1235277" y="6520046"/>
            <a:ext cx="6989841" cy="27818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r-FR" sz="1200" i="1" cap="all" dirty="0" smtClean="0">
                <a:solidFill>
                  <a:schemeClr val="bg1"/>
                </a:solidFill>
                <a:latin typeface="Calibri" panose="020F0502020204030204" pitchFamily="34" charset="0"/>
                <a:cs typeface="Arial"/>
              </a:rPr>
              <a:t>*</a:t>
            </a:r>
            <a:endParaRPr lang="fr-FR" sz="1200" i="1" cap="all" dirty="0">
              <a:solidFill>
                <a:schemeClr val="bg1"/>
              </a:solidFill>
              <a:latin typeface="Calibri" panose="020F0502020204030204" pitchFamily="34" charset="0"/>
              <a:cs typeface="Arial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980797" y="399904"/>
            <a:ext cx="119879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Au choix </a:t>
            </a:r>
          </a:p>
          <a:p>
            <a:pPr algn="ctr"/>
            <a:r>
              <a:rPr lang="fr-FR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3 spécialités</a:t>
            </a:r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410506" y="400783"/>
            <a:ext cx="130138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Au choix </a:t>
            </a:r>
          </a:p>
          <a:p>
            <a:pPr algn="ctr"/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2</a:t>
            </a:r>
            <a:r>
              <a:rPr lang="fr-FR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 pitchFamily="34" charset="0"/>
              </a:rPr>
              <a:t> spécialités*</a:t>
            </a:r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705250" y="6150714"/>
            <a:ext cx="9553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alibri" panose="020F0502020204030204" pitchFamily="34" charset="0"/>
              </a:rPr>
              <a:t>12h</a:t>
            </a:r>
            <a:endParaRPr lang="fr-FR" b="1" dirty="0">
              <a:latin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6164860"/>
            <a:ext cx="5980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i="1" dirty="0" smtClean="0">
                <a:latin typeface="Calibri" panose="020F0502020204030204" pitchFamily="34" charset="0"/>
              </a:rPr>
              <a:t>* En </a:t>
            </a:r>
            <a:r>
              <a:rPr lang="fr-FR" sz="1400" b="1" i="1" dirty="0" err="1" smtClean="0">
                <a:latin typeface="Calibri" panose="020F0502020204030204" pitchFamily="34" charset="0"/>
              </a:rPr>
              <a:t>Term</a:t>
            </a:r>
            <a:r>
              <a:rPr lang="fr-FR" sz="1400" b="1" i="1" dirty="0" smtClean="0">
                <a:latin typeface="Calibri" panose="020F0502020204030204" pitchFamily="34" charset="0"/>
              </a:rPr>
              <a:t>:  choix des 2 enseignements de spécialité parmi les 3 choisis en 1</a:t>
            </a:r>
            <a:r>
              <a:rPr lang="fr-FR" sz="1400" b="1" i="1" baseline="30000" dirty="0" smtClean="0">
                <a:latin typeface="Calibri" panose="020F0502020204030204" pitchFamily="34" charset="0"/>
              </a:rPr>
              <a:t>ère</a:t>
            </a:r>
            <a:r>
              <a:rPr lang="fr-FR" sz="1400" b="1" i="1" dirty="0" smtClean="0">
                <a:latin typeface="Calibri" panose="020F0502020204030204" pitchFamily="34" charset="0"/>
              </a:rPr>
              <a:t>.</a:t>
            </a:r>
            <a:endParaRPr lang="fr-FR" sz="1400" b="1" i="1" dirty="0">
              <a:latin typeface="Calibri" panose="020F0502020204030204" pitchFamily="34" charset="0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0" y="399904"/>
            <a:ext cx="5172075" cy="655065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VOIE GÉNÉRALE</a:t>
            </a:r>
            <a:endParaRPr lang="fr-FR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346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2381732"/>
              </p:ext>
            </p:extLst>
          </p:nvPr>
        </p:nvGraphicFramePr>
        <p:xfrm>
          <a:off x="342679" y="1322633"/>
          <a:ext cx="8494469" cy="23876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5413412"/>
                <a:gridCol w="1572964"/>
                <a:gridCol w="1508093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/>
                        <a:t>3 - ENSEIGNEMENTS OPTIONNELS*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/>
                        <a:t>*1 en 1</a:t>
                      </a:r>
                      <a:r>
                        <a:rPr lang="fr-FR" sz="2000" b="0" baseline="30000" dirty="0" smtClean="0"/>
                        <a:t>re</a:t>
                      </a:r>
                      <a:r>
                        <a:rPr lang="fr-FR" sz="2000" b="0" dirty="0" smtClean="0"/>
                        <a:t> et éventuellement un 2</a:t>
                      </a:r>
                      <a:r>
                        <a:rPr lang="fr-FR" sz="2000" b="0" baseline="30000" dirty="0" smtClean="0"/>
                        <a:t>e</a:t>
                      </a:r>
                      <a:r>
                        <a:rPr lang="fr-FR" sz="2000" b="0" dirty="0" smtClean="0"/>
                        <a:t> en terminale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1</a:t>
                      </a:r>
                      <a:r>
                        <a:rPr lang="fr-FR" sz="2000" b="0" baseline="30000" dirty="0" smtClean="0"/>
                        <a:t>re</a:t>
                      </a:r>
                      <a:endParaRPr lang="fr-FR" sz="2000" b="0" baseline="30000" dirty="0"/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T</a:t>
                      </a:r>
                      <a:r>
                        <a:rPr lang="fr-FR" sz="2000" b="0" baseline="30000" dirty="0" smtClean="0"/>
                        <a:t>ale</a:t>
                      </a:r>
                    </a:p>
                    <a:p>
                      <a:pPr algn="ctr"/>
                      <a:endParaRPr lang="fr-FR" sz="2000" b="0" baseline="30000" dirty="0" smtClean="0"/>
                    </a:p>
                    <a:p>
                      <a:pPr algn="ctr"/>
                      <a:endParaRPr lang="fr-FR" sz="2000" b="0" baseline="30000" dirty="0"/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46C0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Arts</a:t>
                      </a:r>
                      <a:endParaRPr lang="fr-FR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3h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3h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Langues</a:t>
                      </a:r>
                      <a:r>
                        <a:rPr lang="fr-FR" sz="20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et cultures de l’Antiquité</a:t>
                      </a:r>
                      <a:endParaRPr lang="fr-FR" sz="20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3h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3h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BBB5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EPS</a:t>
                      </a:r>
                      <a:endParaRPr lang="fr-FR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3h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3h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C1DA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2000" dirty="0" smtClean="0"/>
                        <a:t>LV3</a:t>
                      </a:r>
                      <a:endParaRPr lang="fr-FR" sz="2000" dirty="0"/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3h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3h</a:t>
                      </a:r>
                      <a:endParaRPr lang="fr-FR" sz="2000" dirty="0"/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9694"/>
                    </a:solidFill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38994" y="3959471"/>
            <a:ext cx="5536324" cy="1323439"/>
          </a:xfrm>
          <a:prstGeom prst="rect">
            <a:avLst/>
          </a:prstGeom>
          <a:solidFill>
            <a:schemeClr val="accent4"/>
          </a:solidFill>
        </p:spPr>
        <p:txBody>
          <a:bodyPr wrap="none" rtlCol="0">
            <a:spAutoFit/>
          </a:bodyPr>
          <a:lstStyle/>
          <a:p>
            <a:r>
              <a:rPr lang="fr-F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fr-FR" sz="20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➜ </a:t>
            </a:r>
            <a:r>
              <a:rPr lang="fr-FR" sz="2000" b="1" dirty="0" smtClean="0">
                <a:solidFill>
                  <a:schemeClr val="accent3"/>
                </a:solidFill>
                <a:latin typeface="Calibri" panose="020F0502020204030204" pitchFamily="34" charset="0"/>
              </a:rPr>
              <a:t> </a:t>
            </a:r>
            <a:r>
              <a:rPr lang="fr-FR" sz="2000" dirty="0" smtClean="0">
                <a:solidFill>
                  <a:schemeClr val="bg1"/>
                </a:solidFill>
                <a:latin typeface="Calibri" panose="020F0502020204030204" pitchFamily="34" charset="0"/>
              </a:rPr>
              <a:t>AUTRES OPTIONS POSSIBLES EN TERMINALE</a:t>
            </a:r>
          </a:p>
          <a:p>
            <a:pPr marL="342900" indent="-342900">
              <a:buFont typeface="Arial"/>
              <a:buChar char="•"/>
            </a:pPr>
            <a:r>
              <a:rPr lang="fr-FR" sz="2000" dirty="0" smtClean="0">
                <a:latin typeface="Calibri" panose="020F0502020204030204" pitchFamily="34" charset="0"/>
              </a:rPr>
              <a:t>Mathématiques expertes,</a:t>
            </a:r>
          </a:p>
          <a:p>
            <a:pPr marL="342900" indent="-342900">
              <a:buFont typeface="Arial"/>
              <a:buChar char="•"/>
            </a:pPr>
            <a:r>
              <a:rPr lang="fr-FR" sz="2000" dirty="0" smtClean="0">
                <a:latin typeface="Calibri" panose="020F0502020204030204" pitchFamily="34" charset="0"/>
              </a:rPr>
              <a:t>Mathématiques complémentaires,</a:t>
            </a:r>
          </a:p>
          <a:p>
            <a:pPr marL="342900" indent="-342900">
              <a:buFont typeface="Arial"/>
              <a:buChar char="•"/>
            </a:pPr>
            <a:r>
              <a:rPr lang="fr-FR" sz="2000" dirty="0" smtClean="0">
                <a:latin typeface="Calibri" panose="020F0502020204030204" pitchFamily="34" charset="0"/>
              </a:rPr>
              <a:t>Droit et grands enjeux du monde contemporain </a:t>
            </a:r>
            <a:endParaRPr lang="fr-FR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74209792"/>
              </p:ext>
            </p:extLst>
          </p:nvPr>
        </p:nvGraphicFramePr>
        <p:xfrm>
          <a:off x="376870" y="5559600"/>
          <a:ext cx="8494470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2560"/>
                <a:gridCol w="1572294"/>
                <a:gridCol w="147961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000" b="0" dirty="0" smtClean="0">
                          <a:latin typeface="Calibri" panose="020F0502020204030204" pitchFamily="34" charset="0"/>
                        </a:rPr>
                        <a:t>4 - ORIENTATION</a:t>
                      </a:r>
                      <a:endParaRPr lang="fr-FR" sz="2000" b="0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</a:rPr>
                        <a:t>54h/an</a:t>
                      </a:r>
                      <a:endParaRPr lang="fr-FR" sz="2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</a:rPr>
                        <a:t>54h/an</a:t>
                      </a: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-228600" y="514204"/>
            <a:ext cx="5172075" cy="655065"/>
          </a:xfrm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VOIE GÉNÉRALE</a:t>
            </a:r>
            <a:endParaRPr lang="fr-FR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17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CustomShape 1"/>
          <p:cNvSpPr/>
          <p:nvPr/>
        </p:nvSpPr>
        <p:spPr>
          <a:xfrm>
            <a:off x="1332000" y="4076640"/>
            <a:ext cx="2231640" cy="1872720"/>
          </a:xfrm>
          <a:prstGeom prst="sun">
            <a:avLst>
              <a:gd name="adj" fmla="val 25000"/>
            </a:avLst>
          </a:prstGeom>
          <a:solidFill>
            <a:srgbClr val="FFFF99"/>
          </a:solidFill>
          <a:ln w="9360">
            <a:noFill/>
          </a:ln>
        </p:spPr>
      </p:sp>
      <p:sp>
        <p:nvSpPr>
          <p:cNvPr id="389" name="CustomShape 2"/>
          <p:cNvSpPr/>
          <p:nvPr/>
        </p:nvSpPr>
        <p:spPr>
          <a:xfrm>
            <a:off x="5940360" y="4076640"/>
            <a:ext cx="2231640" cy="1872720"/>
          </a:xfrm>
          <a:prstGeom prst="sun">
            <a:avLst>
              <a:gd name="adj" fmla="val 25000"/>
            </a:avLst>
          </a:prstGeom>
          <a:solidFill>
            <a:srgbClr val="FFFF99"/>
          </a:solidFill>
          <a:ln w="9360">
            <a:noFill/>
          </a:ln>
        </p:spPr>
      </p:sp>
      <p:sp>
        <p:nvSpPr>
          <p:cNvPr id="390" name="CustomShape 3"/>
          <p:cNvSpPr/>
          <p:nvPr/>
        </p:nvSpPr>
        <p:spPr>
          <a:xfrm>
            <a:off x="6012000" y="1197000"/>
            <a:ext cx="2231640" cy="1871280"/>
          </a:xfrm>
          <a:prstGeom prst="sun">
            <a:avLst>
              <a:gd name="adj" fmla="val 25000"/>
            </a:avLst>
          </a:prstGeom>
          <a:solidFill>
            <a:srgbClr val="FFFF99"/>
          </a:solidFill>
          <a:ln w="9360">
            <a:noFill/>
          </a:ln>
        </p:spPr>
      </p:sp>
      <p:sp>
        <p:nvSpPr>
          <p:cNvPr id="391" name="CustomShape 4"/>
          <p:cNvSpPr/>
          <p:nvPr/>
        </p:nvSpPr>
        <p:spPr>
          <a:xfrm>
            <a:off x="1258920" y="1197000"/>
            <a:ext cx="2233080" cy="1871280"/>
          </a:xfrm>
          <a:prstGeom prst="sun">
            <a:avLst>
              <a:gd name="adj" fmla="val 25000"/>
            </a:avLst>
          </a:prstGeom>
          <a:solidFill>
            <a:srgbClr val="FFFF99"/>
          </a:solidFill>
          <a:ln w="9360">
            <a:noFill/>
          </a:ln>
        </p:spPr>
      </p:sp>
      <p:pic>
        <p:nvPicPr>
          <p:cNvPr id="392" name="Picture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000" y="1197000"/>
            <a:ext cx="904680" cy="1800000"/>
          </a:xfrm>
          <a:prstGeom prst="rect">
            <a:avLst/>
          </a:prstGeom>
          <a:ln w="9360">
            <a:noFill/>
          </a:ln>
        </p:spPr>
      </p:pic>
      <p:sp>
        <p:nvSpPr>
          <p:cNvPr id="393" name="CustomShape 5"/>
          <p:cNvSpPr/>
          <p:nvPr/>
        </p:nvSpPr>
        <p:spPr>
          <a:xfrm>
            <a:off x="324000" y="2997360"/>
            <a:ext cx="3924000" cy="10666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Architecture &amp; Construction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Energies &amp; Environnement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Innovation technologique &amp; éco-conception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Système d’information &amp; Numérique</a:t>
            </a:r>
            <a:endParaRPr/>
          </a:p>
        </p:txBody>
      </p:sp>
      <p:sp>
        <p:nvSpPr>
          <p:cNvPr id="394" name="CustomShape 6"/>
          <p:cNvSpPr/>
          <p:nvPr/>
        </p:nvSpPr>
        <p:spPr>
          <a:xfrm>
            <a:off x="1258920" y="1628640"/>
            <a:ext cx="2304720" cy="91692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alibri"/>
              </a:rPr>
              <a:t>Secteurs de l’industrie et du développement durable</a:t>
            </a:r>
            <a:endParaRPr/>
          </a:p>
        </p:txBody>
      </p:sp>
      <p:pic>
        <p:nvPicPr>
          <p:cNvPr id="395" name="Picture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5280" y="4221000"/>
            <a:ext cx="856800" cy="1790280"/>
          </a:xfrm>
          <a:prstGeom prst="rect">
            <a:avLst/>
          </a:prstGeom>
          <a:ln w="9360">
            <a:noFill/>
          </a:ln>
        </p:spPr>
      </p:pic>
      <p:sp>
        <p:nvSpPr>
          <p:cNvPr id="396" name="CustomShape 7"/>
          <p:cNvSpPr/>
          <p:nvPr/>
        </p:nvSpPr>
        <p:spPr>
          <a:xfrm>
            <a:off x="1403280" y="4581360"/>
            <a:ext cx="2304720" cy="91692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alibri"/>
              </a:rPr>
              <a:t>Laboratoire, Atelier de production, Paramédical…</a:t>
            </a:r>
            <a:endParaRPr/>
          </a:p>
        </p:txBody>
      </p:sp>
      <p:sp>
        <p:nvSpPr>
          <p:cNvPr id="397" name="CustomShape 8"/>
          <p:cNvSpPr/>
          <p:nvPr/>
        </p:nvSpPr>
        <p:spPr>
          <a:xfrm>
            <a:off x="179280" y="6021360"/>
            <a:ext cx="4105080" cy="5806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Biotechnologies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Sciences physiques et chimiques en laboratoire </a:t>
            </a:r>
            <a:endParaRPr/>
          </a:p>
        </p:txBody>
      </p:sp>
      <p:pic>
        <p:nvPicPr>
          <p:cNvPr id="398" name="Picture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43280" y="1268280"/>
            <a:ext cx="869760" cy="1800000"/>
          </a:xfrm>
          <a:prstGeom prst="rect">
            <a:avLst/>
          </a:prstGeom>
          <a:ln w="9360">
            <a:noFill/>
          </a:ln>
        </p:spPr>
      </p:pic>
      <p:pic>
        <p:nvPicPr>
          <p:cNvPr id="399" name="Picture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572000" y="4292640"/>
            <a:ext cx="952200" cy="1485720"/>
          </a:xfrm>
          <a:prstGeom prst="rect">
            <a:avLst/>
          </a:prstGeom>
          <a:ln w="9360">
            <a:noFill/>
          </a:ln>
        </p:spPr>
      </p:pic>
      <p:sp>
        <p:nvSpPr>
          <p:cNvPr id="400" name="CustomShape 9"/>
          <p:cNvSpPr/>
          <p:nvPr/>
        </p:nvSpPr>
        <p:spPr>
          <a:xfrm>
            <a:off x="4932360" y="6021360"/>
            <a:ext cx="3960360" cy="5806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Sciences et techniques sanitaires et sociales, biologie, physique-chimie, mathématiques.</a:t>
            </a:r>
            <a:endParaRPr/>
          </a:p>
        </p:txBody>
      </p:sp>
      <p:sp>
        <p:nvSpPr>
          <p:cNvPr id="401" name="CustomShape 10"/>
          <p:cNvSpPr/>
          <p:nvPr/>
        </p:nvSpPr>
        <p:spPr>
          <a:xfrm>
            <a:off x="5183280" y="2997360"/>
            <a:ext cx="3960360" cy="10666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Gestion &amp; Finance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Mercatique (marketing)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Ressources humaines &amp; communication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Système d’information et de gestion</a:t>
            </a:r>
            <a:endParaRPr/>
          </a:p>
        </p:txBody>
      </p:sp>
      <p:sp>
        <p:nvSpPr>
          <p:cNvPr id="402" name="CustomShape 11"/>
          <p:cNvSpPr/>
          <p:nvPr/>
        </p:nvSpPr>
        <p:spPr>
          <a:xfrm>
            <a:off x="5796000" y="1628640"/>
            <a:ext cx="2952360" cy="10666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alibri"/>
              </a:rPr>
              <a:t>Fonctions administratives, comptables ou commerciales des entreprises, banque assurance…</a:t>
            </a:r>
            <a:endParaRPr/>
          </a:p>
        </p:txBody>
      </p:sp>
      <p:sp>
        <p:nvSpPr>
          <p:cNvPr id="403" name="CustomShape 12"/>
          <p:cNvSpPr/>
          <p:nvPr/>
        </p:nvSpPr>
        <p:spPr>
          <a:xfrm>
            <a:off x="5940360" y="4724280"/>
            <a:ext cx="2304720" cy="64260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alibri"/>
              </a:rPr>
              <a:t>Secteur du social et de la santé</a:t>
            </a:r>
            <a:endParaRPr/>
          </a:p>
        </p:txBody>
      </p:sp>
      <p:sp>
        <p:nvSpPr>
          <p:cNvPr id="2" name="ZoneTexte 1"/>
          <p:cNvSpPr txBox="1"/>
          <p:nvPr/>
        </p:nvSpPr>
        <p:spPr>
          <a:xfrm>
            <a:off x="1975969" y="608040"/>
            <a:ext cx="5192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8 BACS TECHNOLOGIQUES</a:t>
            </a:r>
            <a:endParaRPr lang="fr-F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CustomShape 1"/>
          <p:cNvSpPr/>
          <p:nvPr/>
        </p:nvSpPr>
        <p:spPr>
          <a:xfrm>
            <a:off x="5940360" y="4221000"/>
            <a:ext cx="2231640" cy="1871280"/>
          </a:xfrm>
          <a:prstGeom prst="sun">
            <a:avLst>
              <a:gd name="adj" fmla="val 25000"/>
            </a:avLst>
          </a:prstGeom>
          <a:solidFill>
            <a:srgbClr val="FFFF99"/>
          </a:solidFill>
          <a:ln w="9360">
            <a:noFill/>
          </a:ln>
        </p:spPr>
      </p:sp>
      <p:sp>
        <p:nvSpPr>
          <p:cNvPr id="406" name="CustomShape 2"/>
          <p:cNvSpPr/>
          <p:nvPr/>
        </p:nvSpPr>
        <p:spPr>
          <a:xfrm>
            <a:off x="1403280" y="4149720"/>
            <a:ext cx="2231640" cy="1871280"/>
          </a:xfrm>
          <a:prstGeom prst="sun">
            <a:avLst>
              <a:gd name="adj" fmla="val 25000"/>
            </a:avLst>
          </a:prstGeom>
          <a:solidFill>
            <a:srgbClr val="FFFF99"/>
          </a:solidFill>
          <a:ln w="9360">
            <a:noFill/>
          </a:ln>
        </p:spPr>
      </p:sp>
      <p:sp>
        <p:nvSpPr>
          <p:cNvPr id="407" name="CustomShape 3"/>
          <p:cNvSpPr/>
          <p:nvPr/>
        </p:nvSpPr>
        <p:spPr>
          <a:xfrm>
            <a:off x="1258920" y="1268280"/>
            <a:ext cx="2233080" cy="1872720"/>
          </a:xfrm>
          <a:prstGeom prst="sun">
            <a:avLst>
              <a:gd name="adj" fmla="val 25000"/>
            </a:avLst>
          </a:prstGeom>
          <a:solidFill>
            <a:srgbClr val="FFFF99"/>
          </a:solidFill>
          <a:ln w="9360">
            <a:noFill/>
          </a:ln>
        </p:spPr>
      </p:sp>
      <p:sp>
        <p:nvSpPr>
          <p:cNvPr id="408" name="CustomShape 4"/>
          <p:cNvSpPr/>
          <p:nvPr/>
        </p:nvSpPr>
        <p:spPr>
          <a:xfrm>
            <a:off x="6012000" y="1197000"/>
            <a:ext cx="2231640" cy="1871280"/>
          </a:xfrm>
          <a:prstGeom prst="sun">
            <a:avLst>
              <a:gd name="adj" fmla="val 25000"/>
            </a:avLst>
          </a:prstGeom>
          <a:solidFill>
            <a:srgbClr val="FFFF99"/>
          </a:solidFill>
          <a:ln w="9360">
            <a:noFill/>
          </a:ln>
        </p:spPr>
      </p:sp>
      <p:sp>
        <p:nvSpPr>
          <p:cNvPr id="409" name="CustomShape 5"/>
          <p:cNvSpPr/>
          <p:nvPr/>
        </p:nvSpPr>
        <p:spPr>
          <a:xfrm>
            <a:off x="179280" y="3068640"/>
            <a:ext cx="3924000" cy="5806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Design et arts appliqués, langues, physique-chimie, mathématiques…</a:t>
            </a:r>
            <a:endParaRPr/>
          </a:p>
        </p:txBody>
      </p:sp>
      <p:sp>
        <p:nvSpPr>
          <p:cNvPr id="410" name="CustomShape 6"/>
          <p:cNvSpPr/>
          <p:nvPr/>
        </p:nvSpPr>
        <p:spPr>
          <a:xfrm>
            <a:off x="1258920" y="1628640"/>
            <a:ext cx="2304720" cy="119052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alibri"/>
              </a:rPr>
              <a:t>Architecture intérieure, Design industriel, Publicité, Edition, Mode…</a:t>
            </a:r>
            <a:endParaRPr/>
          </a:p>
        </p:txBody>
      </p:sp>
      <p:sp>
        <p:nvSpPr>
          <p:cNvPr id="411" name="CustomShape 7"/>
          <p:cNvSpPr/>
          <p:nvPr/>
        </p:nvSpPr>
        <p:spPr>
          <a:xfrm>
            <a:off x="1403280" y="4437000"/>
            <a:ext cx="2304720" cy="14648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alibri"/>
              </a:rPr>
              <a:t>Agriculture, Industrie agroalimentaire, Environnement, Tourisme vert, Commerce</a:t>
            </a:r>
            <a:endParaRPr/>
          </a:p>
        </p:txBody>
      </p:sp>
      <p:sp>
        <p:nvSpPr>
          <p:cNvPr id="412" name="CustomShape 8"/>
          <p:cNvSpPr/>
          <p:nvPr/>
        </p:nvSpPr>
        <p:spPr>
          <a:xfrm>
            <a:off x="611280" y="6093000"/>
            <a:ext cx="4103280" cy="5806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Agriculture, Aménagement, Espaces et territoires, Alimentation, sciences, économie…</a:t>
            </a:r>
            <a:endParaRPr/>
          </a:p>
        </p:txBody>
      </p:sp>
      <p:sp>
        <p:nvSpPr>
          <p:cNvPr id="413" name="CustomShape 9"/>
          <p:cNvSpPr/>
          <p:nvPr/>
        </p:nvSpPr>
        <p:spPr>
          <a:xfrm>
            <a:off x="5183280" y="6021360"/>
            <a:ext cx="3960360" cy="5806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Option Musique ou Danse. 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Cours au conservatoire.</a:t>
            </a:r>
            <a:endParaRPr/>
          </a:p>
        </p:txBody>
      </p:sp>
      <p:sp>
        <p:nvSpPr>
          <p:cNvPr id="414" name="CustomShape 10"/>
          <p:cNvSpPr/>
          <p:nvPr/>
        </p:nvSpPr>
        <p:spPr>
          <a:xfrm>
            <a:off x="5183280" y="2997360"/>
            <a:ext cx="3960360" cy="8236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Calibri"/>
              </a:rPr>
              <a:t>Technique d’accueil et d’hébergement, service et commercialisation, méthodes culinaires, économie, 2 langues…</a:t>
            </a:r>
            <a:endParaRPr/>
          </a:p>
        </p:txBody>
      </p:sp>
      <p:sp>
        <p:nvSpPr>
          <p:cNvPr id="415" name="CustomShape 11"/>
          <p:cNvSpPr/>
          <p:nvPr/>
        </p:nvSpPr>
        <p:spPr>
          <a:xfrm>
            <a:off x="5724360" y="1773360"/>
            <a:ext cx="2950920" cy="64260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alibri"/>
              </a:rPr>
              <a:t>Gestion hôtelière, restauration, tourisme</a:t>
            </a:r>
            <a:endParaRPr/>
          </a:p>
        </p:txBody>
      </p:sp>
      <p:sp>
        <p:nvSpPr>
          <p:cNvPr id="416" name="CustomShape 12"/>
          <p:cNvSpPr/>
          <p:nvPr/>
        </p:nvSpPr>
        <p:spPr>
          <a:xfrm>
            <a:off x="5940360" y="4581360"/>
            <a:ext cx="2304720" cy="119052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alibri"/>
              </a:rPr>
              <a:t>Spectacle, Enseignement, Animation socioculturelle…</a:t>
            </a:r>
            <a:endParaRPr/>
          </a:p>
        </p:txBody>
      </p:sp>
      <p:pic>
        <p:nvPicPr>
          <p:cNvPr id="417" name="Picture 1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4000" y="1413000"/>
            <a:ext cx="971280" cy="1523520"/>
          </a:xfrm>
          <a:prstGeom prst="rect">
            <a:avLst/>
          </a:prstGeom>
          <a:ln w="9360">
            <a:noFill/>
          </a:ln>
        </p:spPr>
      </p:pic>
      <p:pic>
        <p:nvPicPr>
          <p:cNvPr id="419" name="Picture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4000" y="4076640"/>
            <a:ext cx="952200" cy="2095200"/>
          </a:xfrm>
          <a:prstGeom prst="rect">
            <a:avLst/>
          </a:prstGeom>
          <a:ln w="9360">
            <a:noFill/>
          </a:ln>
        </p:spPr>
      </p:pic>
      <p:pic>
        <p:nvPicPr>
          <p:cNvPr id="421" name="Picture 1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72000" y="1413000"/>
            <a:ext cx="969480" cy="1512360"/>
          </a:xfrm>
          <a:prstGeom prst="rect">
            <a:avLst/>
          </a:prstGeom>
          <a:ln w="9360">
            <a:noFill/>
          </a:ln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89622" y="4085077"/>
            <a:ext cx="1133475" cy="2143125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1975969" y="608040"/>
            <a:ext cx="5192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8 BACS TECHNOLOGIQUES</a:t>
            </a:r>
            <a:endParaRPr lang="fr-F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CustomShape 1"/>
          <p:cNvSpPr/>
          <p:nvPr/>
        </p:nvSpPr>
        <p:spPr>
          <a:xfrm>
            <a:off x="3929040" y="5072040"/>
            <a:ext cx="2714400" cy="499680"/>
          </a:xfrm>
          <a:prstGeom prst="flowChartAlternateProcess">
            <a:avLst/>
          </a:prstGeom>
          <a:solidFill>
            <a:srgbClr val="92D050"/>
          </a:solidFill>
          <a:ln w="28440">
            <a:solidFill>
              <a:srgbClr val="92D050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entury Gothic"/>
              </a:rPr>
              <a:t>2</a:t>
            </a:r>
            <a:r>
              <a:rPr lang="fr-FR" b="1" baseline="30000">
                <a:solidFill>
                  <a:srgbClr val="000000"/>
                </a:solidFill>
                <a:latin typeface="Century Gothic"/>
              </a:rPr>
              <a:t>NDE Professionnelle</a:t>
            </a:r>
            <a:endParaRPr/>
          </a:p>
        </p:txBody>
      </p:sp>
      <p:sp>
        <p:nvSpPr>
          <p:cNvPr id="454" name="CustomShape 2"/>
          <p:cNvSpPr/>
          <p:nvPr/>
        </p:nvSpPr>
        <p:spPr>
          <a:xfrm>
            <a:off x="4214880" y="3714840"/>
            <a:ext cx="1999800" cy="57132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8440">
            <a:solidFill>
              <a:srgbClr val="92D050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Première</a:t>
            </a:r>
            <a:endParaRPr/>
          </a:p>
        </p:txBody>
      </p:sp>
      <p:sp>
        <p:nvSpPr>
          <p:cNvPr id="455" name="CustomShape 3"/>
          <p:cNvSpPr/>
          <p:nvPr/>
        </p:nvSpPr>
        <p:spPr>
          <a:xfrm>
            <a:off x="4214880" y="2357280"/>
            <a:ext cx="1999800" cy="57132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8440">
            <a:solidFill>
              <a:srgbClr val="92D050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Terminale</a:t>
            </a:r>
            <a:endParaRPr/>
          </a:p>
        </p:txBody>
      </p:sp>
      <p:sp>
        <p:nvSpPr>
          <p:cNvPr id="456" name="CustomShape 4"/>
          <p:cNvSpPr/>
          <p:nvPr/>
        </p:nvSpPr>
        <p:spPr>
          <a:xfrm>
            <a:off x="3708000" y="1772640"/>
            <a:ext cx="2938320" cy="45972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400" b="1">
                <a:solidFill>
                  <a:srgbClr val="FF0000"/>
                </a:solidFill>
                <a:latin typeface="Calibri"/>
              </a:rPr>
              <a:t>BAC PROFESSIONNEL</a:t>
            </a:r>
            <a:endParaRPr/>
          </a:p>
        </p:txBody>
      </p:sp>
      <p:sp>
        <p:nvSpPr>
          <p:cNvPr id="458" name="CustomShape 5"/>
          <p:cNvSpPr/>
          <p:nvPr/>
        </p:nvSpPr>
        <p:spPr>
          <a:xfrm>
            <a:off x="6786720" y="5072040"/>
            <a:ext cx="2214360" cy="499680"/>
          </a:xfrm>
          <a:prstGeom prst="flowChartAlternateProcess">
            <a:avLst/>
          </a:prstGeom>
          <a:solidFill>
            <a:srgbClr val="92D050"/>
          </a:solidFill>
          <a:ln w="28440">
            <a:solidFill>
              <a:srgbClr val="92D050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entury Gothic"/>
              </a:rPr>
              <a:t>1</a:t>
            </a:r>
            <a:r>
              <a:rPr lang="fr-FR" b="1" baseline="30000">
                <a:solidFill>
                  <a:srgbClr val="000000"/>
                </a:solidFill>
                <a:latin typeface="Century Gothic"/>
              </a:rPr>
              <a:t>ère CAP</a:t>
            </a:r>
            <a:endParaRPr/>
          </a:p>
        </p:txBody>
      </p:sp>
      <p:sp>
        <p:nvSpPr>
          <p:cNvPr id="459" name="CustomShape 6"/>
          <p:cNvSpPr/>
          <p:nvPr/>
        </p:nvSpPr>
        <p:spPr>
          <a:xfrm>
            <a:off x="6858000" y="3714840"/>
            <a:ext cx="1999800" cy="57132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8440">
            <a:solidFill>
              <a:srgbClr val="92D050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2</a:t>
            </a:r>
            <a:r>
              <a:rPr lang="fr-FR" sz="1600" b="1" baseline="30000">
                <a:solidFill>
                  <a:srgbClr val="000000"/>
                </a:solidFill>
                <a:latin typeface="Century Gothic"/>
              </a:rPr>
              <a:t>ème CAP</a:t>
            </a:r>
            <a:endParaRPr/>
          </a:p>
        </p:txBody>
      </p:sp>
      <p:sp>
        <p:nvSpPr>
          <p:cNvPr id="460" name="CustomShape 7"/>
          <p:cNvSpPr/>
          <p:nvPr/>
        </p:nvSpPr>
        <p:spPr>
          <a:xfrm>
            <a:off x="3995640" y="6429240"/>
            <a:ext cx="4968360" cy="428400"/>
          </a:xfrm>
          <a:prstGeom prst="rect">
            <a:avLst/>
          </a:prstGeom>
          <a:solidFill>
            <a:srgbClr val="A6A6A6"/>
          </a:solidFill>
          <a:ln w="19080">
            <a:solidFill>
              <a:srgbClr val="A6A6A6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entury Gothic"/>
              </a:rPr>
              <a:t>TROISIEME</a:t>
            </a:r>
            <a:endParaRPr/>
          </a:p>
        </p:txBody>
      </p:sp>
      <p:sp>
        <p:nvSpPr>
          <p:cNvPr id="461" name="CustomShape 8"/>
          <p:cNvSpPr/>
          <p:nvPr/>
        </p:nvSpPr>
        <p:spPr>
          <a:xfrm>
            <a:off x="6929280" y="2766960"/>
            <a:ext cx="1785600" cy="58176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3200" b="1">
                <a:solidFill>
                  <a:srgbClr val="FF0000"/>
                </a:solidFill>
                <a:latin typeface="Calibri"/>
              </a:rPr>
              <a:t>C.A.P.</a:t>
            </a:r>
            <a:endParaRPr/>
          </a:p>
        </p:txBody>
      </p:sp>
      <p:sp>
        <p:nvSpPr>
          <p:cNvPr id="462" name="CustomShape 9"/>
          <p:cNvSpPr/>
          <p:nvPr/>
        </p:nvSpPr>
        <p:spPr>
          <a:xfrm>
            <a:off x="3780000" y="1196640"/>
            <a:ext cx="2866320" cy="43128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80" cap="rnd">
            <a:solidFill>
              <a:srgbClr val="53548A"/>
            </a:solidFill>
            <a:custDash>
              <a:ds d="53000" sp="53000"/>
            </a:custDash>
            <a:miter/>
          </a:ln>
        </p:spPr>
      </p:sp>
      <p:sp>
        <p:nvSpPr>
          <p:cNvPr id="463" name="CustomShape 10"/>
          <p:cNvSpPr/>
          <p:nvPr/>
        </p:nvSpPr>
        <p:spPr>
          <a:xfrm>
            <a:off x="3708000" y="1250640"/>
            <a:ext cx="2880000" cy="3682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90000"/>
              </a:lnSpc>
            </a:pPr>
            <a:r>
              <a:rPr lang="fr-FR" sz="2000" b="1">
                <a:solidFill>
                  <a:srgbClr val="406F8D"/>
                </a:solidFill>
                <a:latin typeface="Century Gothic"/>
              </a:rPr>
              <a:t>Parcours en 3 ans</a:t>
            </a:r>
            <a:endParaRPr/>
          </a:p>
        </p:txBody>
      </p:sp>
      <p:sp>
        <p:nvSpPr>
          <p:cNvPr id="464" name="CustomShape 11"/>
          <p:cNvSpPr/>
          <p:nvPr/>
        </p:nvSpPr>
        <p:spPr>
          <a:xfrm>
            <a:off x="6858000" y="1143000"/>
            <a:ext cx="1746000" cy="91764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80" cap="rnd">
            <a:solidFill>
              <a:srgbClr val="53548A"/>
            </a:solidFill>
            <a:custDash>
              <a:ds d="53000" sp="53000"/>
            </a:custDash>
            <a:miter/>
          </a:ln>
        </p:spPr>
      </p:sp>
      <p:sp>
        <p:nvSpPr>
          <p:cNvPr id="465" name="CustomShape 12"/>
          <p:cNvSpPr/>
          <p:nvPr/>
        </p:nvSpPr>
        <p:spPr>
          <a:xfrm>
            <a:off x="7183800" y="1285920"/>
            <a:ext cx="1229040" cy="631800"/>
          </a:xfrm>
          <a:prstGeom prst="rect">
            <a:avLst/>
          </a:prstGeom>
          <a:noFill/>
          <a:ln w="9360">
            <a:noFill/>
          </a:ln>
        </p:spPr>
        <p:txBody>
          <a:bodyPr wrap="none" lIns="82800" tIns="41400" rIns="82800" bIns="41400"/>
          <a:lstStyle/>
          <a:p>
            <a:pPr algn="ctr">
              <a:lnSpc>
                <a:spcPct val="90000"/>
              </a:lnSpc>
            </a:pPr>
            <a:r>
              <a:rPr lang="fr-FR" sz="2000" b="1">
                <a:solidFill>
                  <a:srgbClr val="406F8D"/>
                </a:solidFill>
                <a:latin typeface="Century Gothic"/>
              </a:rPr>
              <a:t>Parcours</a:t>
            </a:r>
            <a:endParaRPr/>
          </a:p>
          <a:p>
            <a:pPr algn="ctr">
              <a:lnSpc>
                <a:spcPct val="90000"/>
              </a:lnSpc>
            </a:pPr>
            <a:r>
              <a:rPr lang="fr-FR" sz="2000" b="1">
                <a:solidFill>
                  <a:srgbClr val="406F8D"/>
                </a:solidFill>
                <a:latin typeface="Century Gothic"/>
              </a:rPr>
              <a:t>en 2 ans</a:t>
            </a:r>
            <a:endParaRPr/>
          </a:p>
        </p:txBody>
      </p:sp>
      <p:sp>
        <p:nvSpPr>
          <p:cNvPr id="466" name="CustomShape 13"/>
          <p:cNvSpPr/>
          <p:nvPr/>
        </p:nvSpPr>
        <p:spPr>
          <a:xfrm>
            <a:off x="6300720" y="5805360"/>
            <a:ext cx="3098520" cy="3682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fr-FR" b="1" u="sng">
                <a:solidFill>
                  <a:srgbClr val="FF0000"/>
                </a:solidFill>
                <a:latin typeface="Calibri"/>
              </a:rPr>
              <a:t>Voie Professionnelle</a:t>
            </a:r>
            <a:endParaRPr/>
          </a:p>
        </p:txBody>
      </p:sp>
      <p:pic>
        <p:nvPicPr>
          <p:cNvPr id="467" name="Picture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57840" y="442908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468" name="Picture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57840" y="307188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469" name="Picture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0960" y="442908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470" name="Picture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29400" y="573408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sp>
        <p:nvSpPr>
          <p:cNvPr id="471" name="CustomShape 14"/>
          <p:cNvSpPr/>
          <p:nvPr/>
        </p:nvSpPr>
        <p:spPr>
          <a:xfrm>
            <a:off x="335840" y="2357280"/>
            <a:ext cx="3063600" cy="2995088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Choix d’une </a:t>
            </a:r>
            <a:r>
              <a:rPr lang="fr-FR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spécialité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ou d’une </a:t>
            </a:r>
            <a:r>
              <a:rPr lang="fr-FR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famille de métiers</a:t>
            </a:r>
          </a:p>
          <a:p>
            <a:pPr>
              <a:lnSpc>
                <a:spcPct val="100000"/>
              </a:lnSpc>
            </a:pPr>
            <a:endParaRPr lang="fr-F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+ 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de </a:t>
            </a:r>
            <a:r>
              <a:rPr lang="fr-FR" sz="2400" u="sng" dirty="0">
                <a:solidFill>
                  <a:srgbClr val="000000"/>
                </a:solidFill>
                <a:latin typeface="Calibri" panose="020F0502020204030204" pitchFamily="34" charset="0"/>
              </a:rPr>
              <a:t>90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Bacs Pro</a:t>
            </a:r>
            <a:endParaRPr sz="24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+ de </a:t>
            </a:r>
            <a:r>
              <a:rPr lang="fr-FR" sz="2400" u="sng" dirty="0">
                <a:solidFill>
                  <a:srgbClr val="000000"/>
                </a:solidFill>
                <a:latin typeface="Calibri" panose="020F0502020204030204" pitchFamily="34" charset="0"/>
              </a:rPr>
              <a:t>200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CAP</a:t>
            </a:r>
            <a:endParaRPr sz="2400" dirty="0">
              <a:latin typeface="Calibri" panose="020F0502020204030204" pitchFamily="34" charset="0"/>
            </a:endParaRPr>
          </a:p>
        </p:txBody>
      </p:sp>
      <p:sp>
        <p:nvSpPr>
          <p:cNvPr id="472" name="Line 15"/>
          <p:cNvSpPr/>
          <p:nvPr/>
        </p:nvSpPr>
        <p:spPr>
          <a:xfrm flipH="1">
            <a:off x="6221160" y="3789360"/>
            <a:ext cx="588960" cy="4316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2" name="ZoneTexte 1"/>
          <p:cNvSpPr txBox="1"/>
          <p:nvPr/>
        </p:nvSpPr>
        <p:spPr>
          <a:xfrm>
            <a:off x="370625" y="550309"/>
            <a:ext cx="5358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VOIE PROFESSIONNELLE</a:t>
            </a:r>
            <a:endParaRPr lang="fr-F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CustomShape 1"/>
          <p:cNvSpPr/>
          <p:nvPr/>
        </p:nvSpPr>
        <p:spPr>
          <a:xfrm>
            <a:off x="357120" y="2071800"/>
            <a:ext cx="1195200" cy="837720"/>
          </a:xfrm>
          <a:prstGeom prst="ellipse">
            <a:avLst/>
          </a:prstGeom>
          <a:gradFill>
            <a:gsLst>
              <a:gs pos="0">
                <a:srgbClr val="FCFCFF"/>
              </a:gs>
              <a:gs pos="100000">
                <a:srgbClr val="C1C1DC"/>
              </a:gs>
            </a:gsLst>
            <a:path path="circle"/>
          </a:gradFill>
          <a:ln w="9360">
            <a:solidFill>
              <a:srgbClr val="53548A"/>
            </a:solidFill>
            <a:rou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alibri"/>
              </a:rPr>
              <a:t>Objectifs</a:t>
            </a:r>
            <a:endParaRPr/>
          </a:p>
        </p:txBody>
      </p:sp>
      <p:sp>
        <p:nvSpPr>
          <p:cNvPr id="474" name="CustomShape 2"/>
          <p:cNvSpPr/>
          <p:nvPr/>
        </p:nvSpPr>
        <p:spPr>
          <a:xfrm>
            <a:off x="357120" y="3857760"/>
            <a:ext cx="1195200" cy="837720"/>
          </a:xfrm>
          <a:prstGeom prst="ellipse">
            <a:avLst/>
          </a:prstGeom>
          <a:gradFill>
            <a:gsLst>
              <a:gs pos="0">
                <a:srgbClr val="FCFFFF"/>
              </a:gs>
              <a:gs pos="100000">
                <a:srgbClr val="BED9DC"/>
              </a:gs>
            </a:gsLst>
            <a:path path="circle"/>
          </a:gradFill>
          <a:ln w="9360">
            <a:solidFill>
              <a:srgbClr val="438086"/>
            </a:solidFill>
            <a:rou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alibri"/>
              </a:rPr>
              <a:t>Contenu</a:t>
            </a:r>
            <a:endParaRPr/>
          </a:p>
        </p:txBody>
      </p:sp>
      <p:sp>
        <p:nvSpPr>
          <p:cNvPr id="475" name="CustomShape 3"/>
          <p:cNvSpPr/>
          <p:nvPr/>
        </p:nvSpPr>
        <p:spPr>
          <a:xfrm>
            <a:off x="357120" y="5429160"/>
            <a:ext cx="1195200" cy="837720"/>
          </a:xfrm>
          <a:prstGeom prst="ellipse">
            <a:avLst/>
          </a:prstGeom>
          <a:gradFill>
            <a:gsLst>
              <a:gs pos="0">
                <a:srgbClr val="FFFFFC"/>
              </a:gs>
              <a:gs pos="100000">
                <a:srgbClr val="FFBEAC"/>
              </a:gs>
            </a:gsLst>
            <a:path path="circle"/>
          </a:gradFill>
          <a:ln w="9360">
            <a:solidFill>
              <a:srgbClr val="C4652D"/>
            </a:solidFill>
            <a:round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alibri"/>
              </a:rPr>
              <a:t>Et après ?</a:t>
            </a:r>
            <a:endParaRPr/>
          </a:p>
        </p:txBody>
      </p:sp>
      <p:sp>
        <p:nvSpPr>
          <p:cNvPr id="476" name="CustomShape 4"/>
          <p:cNvSpPr/>
          <p:nvPr/>
        </p:nvSpPr>
        <p:spPr>
          <a:xfrm>
            <a:off x="1714680" y="1714680"/>
            <a:ext cx="6892560" cy="222840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Webdings"/>
              </a:rPr>
              <a:t> </a:t>
            </a:r>
            <a:r>
              <a:rPr lang="fr-FR" sz="2000" b="1">
                <a:solidFill>
                  <a:srgbClr val="000000"/>
                </a:solidFill>
                <a:latin typeface="Calibri"/>
              </a:rPr>
              <a:t>CAP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: se former en </a:t>
            </a:r>
            <a:r>
              <a:rPr lang="fr-FR" sz="2000" u="sng">
                <a:solidFill>
                  <a:srgbClr val="000000"/>
                </a:solidFill>
                <a:latin typeface="Calibri"/>
              </a:rPr>
              <a:t>2 ans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à un </a:t>
            </a:r>
            <a:r>
              <a:rPr lang="fr-FR" sz="2000" b="1">
                <a:solidFill>
                  <a:srgbClr val="FF0000"/>
                </a:solidFill>
                <a:latin typeface="Calibri"/>
              </a:rPr>
              <a:t>métier précis</a:t>
            </a:r>
            <a:r>
              <a:rPr lang="fr-FR" sz="2000" b="1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(fleuriste, cuisinier, électricien….)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Webdings"/>
              </a:rPr>
              <a:t> </a:t>
            </a:r>
            <a:r>
              <a:rPr lang="fr-FR" sz="2000" b="1">
                <a:solidFill>
                  <a:srgbClr val="000000"/>
                </a:solidFill>
                <a:latin typeface="Calibri"/>
              </a:rPr>
              <a:t>BAC PRO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: se former en </a:t>
            </a:r>
            <a:r>
              <a:rPr lang="fr-FR" sz="2000" u="sng">
                <a:solidFill>
                  <a:srgbClr val="000000"/>
                </a:solidFill>
                <a:latin typeface="Calibri"/>
              </a:rPr>
              <a:t>3 ans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 à </a:t>
            </a:r>
            <a:r>
              <a:rPr lang="fr-FR" sz="2000" b="1">
                <a:solidFill>
                  <a:srgbClr val="FF0000"/>
                </a:solidFill>
                <a:latin typeface="Calibri"/>
              </a:rPr>
              <a:t>un métier précis ou un  domaine professionnel</a:t>
            </a:r>
            <a:r>
              <a:rPr lang="fr-FR" sz="2000" b="1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(hôtellerie, vente, électrotechnique, bâtiment, …)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77" name="CustomShape 5"/>
          <p:cNvSpPr/>
          <p:nvPr/>
        </p:nvSpPr>
        <p:spPr>
          <a:xfrm>
            <a:off x="1714680" y="3786120"/>
            <a:ext cx="6533640" cy="161856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Webdings"/>
              </a:rPr>
              <a:t> </a:t>
            </a:r>
            <a:r>
              <a:rPr lang="fr-FR" sz="2000" b="1">
                <a:solidFill>
                  <a:srgbClr val="FF0000"/>
                </a:solidFill>
                <a:latin typeface="Calibri"/>
              </a:rPr>
              <a:t>50 %</a:t>
            </a:r>
            <a:r>
              <a:rPr lang="fr-FR" sz="2000" b="1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d’enseignement technologique et professionnel</a:t>
            </a: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Webdings"/>
              </a:rPr>
              <a:t> </a:t>
            </a:r>
            <a:r>
              <a:rPr lang="fr-FR" sz="2000" b="1">
                <a:solidFill>
                  <a:srgbClr val="FF0000"/>
                </a:solidFill>
                <a:latin typeface="Calibri"/>
              </a:rPr>
              <a:t>50 %</a:t>
            </a:r>
            <a:r>
              <a:rPr lang="fr-FR" sz="2000" b="1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d’enseignement général</a:t>
            </a: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Webdings"/>
              </a:rPr>
              <a:t>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3 à 10 semaines de </a:t>
            </a:r>
            <a:r>
              <a:rPr lang="fr-FR" sz="2000" b="1">
                <a:solidFill>
                  <a:srgbClr val="FF0000"/>
                </a:solidFill>
                <a:latin typeface="Calibri"/>
              </a:rPr>
              <a:t>stage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 en entreprise /an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78" name="CustomShape 6"/>
          <p:cNvSpPr/>
          <p:nvPr/>
        </p:nvSpPr>
        <p:spPr>
          <a:xfrm>
            <a:off x="1714680" y="5500800"/>
            <a:ext cx="5625720" cy="39816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Webdings"/>
              </a:rPr>
              <a:t> </a:t>
            </a:r>
            <a:r>
              <a:rPr lang="fr-FR" sz="2000" b="1">
                <a:solidFill>
                  <a:srgbClr val="FF0000"/>
                </a:solidFill>
                <a:latin typeface="Calibri"/>
              </a:rPr>
              <a:t>Vie active</a:t>
            </a:r>
            <a:endParaRPr/>
          </a:p>
        </p:txBody>
      </p:sp>
      <p:sp>
        <p:nvSpPr>
          <p:cNvPr id="479" name="CustomShape 7"/>
          <p:cNvSpPr/>
          <p:nvPr/>
        </p:nvSpPr>
        <p:spPr>
          <a:xfrm>
            <a:off x="1714680" y="5857920"/>
            <a:ext cx="7033680" cy="7030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Webdings"/>
              </a:rPr>
              <a:t>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Possibilité de poursuivre des </a:t>
            </a:r>
            <a:r>
              <a:rPr lang="fr-FR" sz="2000" b="1">
                <a:solidFill>
                  <a:srgbClr val="FF0000"/>
                </a:solidFill>
                <a:latin typeface="Calibri"/>
              </a:rPr>
              <a:t>études courtes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(spécialisation ou BTS) avec </a:t>
            </a:r>
            <a:r>
              <a:rPr lang="fr-FR" sz="2000" u="sng">
                <a:solidFill>
                  <a:srgbClr val="000000"/>
                </a:solidFill>
                <a:latin typeface="Calibri"/>
              </a:rPr>
              <a:t>un bon dossier</a:t>
            </a:r>
            <a:endParaRPr/>
          </a:p>
        </p:txBody>
      </p:sp>
      <p:sp>
        <p:nvSpPr>
          <p:cNvPr id="480" name="CustomShape 8"/>
          <p:cNvSpPr/>
          <p:nvPr/>
        </p:nvSpPr>
        <p:spPr>
          <a:xfrm>
            <a:off x="5943600" y="5562720"/>
            <a:ext cx="2971440" cy="456840"/>
          </a:xfrm>
          <a:prstGeom prst="rect">
            <a:avLst/>
          </a:prstGeom>
          <a:noFill/>
          <a:ln w="9360">
            <a:noFill/>
          </a:ln>
        </p:spPr>
      </p:sp>
      <p:sp>
        <p:nvSpPr>
          <p:cNvPr id="11" name="ZoneTexte 10"/>
          <p:cNvSpPr txBox="1"/>
          <p:nvPr/>
        </p:nvSpPr>
        <p:spPr>
          <a:xfrm>
            <a:off x="357120" y="729474"/>
            <a:ext cx="5358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VOIE PROFESSIONNELLE</a:t>
            </a:r>
            <a:endParaRPr lang="fr-F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CustomShape 1"/>
          <p:cNvSpPr/>
          <p:nvPr/>
        </p:nvSpPr>
        <p:spPr>
          <a:xfrm>
            <a:off x="324000" y="1557360"/>
            <a:ext cx="8496000" cy="39816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000" b="1">
                <a:solidFill>
                  <a:srgbClr val="000000"/>
                </a:solidFill>
                <a:latin typeface="Arial"/>
              </a:rPr>
              <a:t>Pour préparer un Bac pro ou un CAP…</a:t>
            </a:r>
            <a:endParaRPr/>
          </a:p>
        </p:txBody>
      </p:sp>
      <p:sp>
        <p:nvSpPr>
          <p:cNvPr id="483" name="CustomShape 2"/>
          <p:cNvSpPr/>
          <p:nvPr/>
        </p:nvSpPr>
        <p:spPr>
          <a:xfrm>
            <a:off x="4643280" y="2276640"/>
            <a:ext cx="4284360" cy="4032360"/>
          </a:xfrm>
          <a:prstGeom prst="rect">
            <a:avLst/>
          </a:prstGeom>
          <a:gradFill>
            <a:gsLst>
              <a:gs pos="0">
                <a:srgbClr val="FFFFFC"/>
              </a:gs>
              <a:gs pos="100000">
                <a:srgbClr val="FFBEAC"/>
              </a:gs>
            </a:gsLst>
            <a:path path="circle"/>
          </a:gradFill>
          <a:ln w="9360">
            <a:solidFill>
              <a:srgbClr val="C4652D"/>
            </a:solidFill>
            <a:round/>
          </a:ln>
        </p:spPr>
        <p:txBody>
          <a:bodyPr lIns="90000" tIns="46800" rIns="90000" bIns="46800"/>
          <a:lstStyle/>
          <a:p>
            <a:pPr>
              <a:lnSpc>
                <a:spcPct val="150000"/>
              </a:lnSpc>
            </a:pPr>
            <a:r>
              <a:rPr lang="fr-FR" sz="2000" b="1" u="sng">
                <a:solidFill>
                  <a:srgbClr val="000000"/>
                </a:solidFill>
                <a:latin typeface="Calibri"/>
              </a:rPr>
              <a:t>APPRENTISSAGE</a:t>
            </a:r>
            <a:endParaRPr/>
          </a:p>
          <a:p>
            <a:pPr algn="just">
              <a:lnSpc>
                <a:spcPct val="150000"/>
              </a:lnSpc>
              <a:buFont typeface="Wingdings" charset="2"/>
              <a:buChar char="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Statut d’apprenti</a:t>
            </a:r>
            <a:endParaRPr/>
          </a:p>
          <a:p>
            <a:pPr algn="just">
              <a:lnSpc>
                <a:spcPct val="124000"/>
              </a:lnSpc>
              <a:buFont typeface="Wingdings" charset="2"/>
              <a:buChar char="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Formation en CFA </a:t>
            </a:r>
            <a:r>
              <a:rPr lang="fr-FR" sz="2000" i="1">
                <a:solidFill>
                  <a:srgbClr val="000000"/>
                </a:solidFill>
                <a:latin typeface="Calibri"/>
              </a:rPr>
              <a:t>(Centre de Formation d’Apprentis)</a:t>
            </a:r>
            <a:endParaRPr/>
          </a:p>
          <a:p>
            <a:pPr algn="just">
              <a:lnSpc>
                <a:spcPct val="124000"/>
              </a:lnSpc>
              <a:buFont typeface="Wingdings" charset="2"/>
              <a:buChar char=""/>
            </a:pPr>
            <a:r>
              <a:rPr lang="fr-FR" sz="2000" b="1" u="sng">
                <a:solidFill>
                  <a:srgbClr val="000000"/>
                </a:solidFill>
                <a:latin typeface="Calibri"/>
              </a:rPr>
              <a:t>Condition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 : la famille et l’élève doivent </a:t>
            </a:r>
            <a:r>
              <a:rPr lang="fr-FR" sz="2000" b="1">
                <a:solidFill>
                  <a:srgbClr val="000000"/>
                </a:solidFill>
                <a:latin typeface="Calibri"/>
              </a:rPr>
              <a:t>trouver un employeur</a:t>
            </a:r>
            <a:endParaRPr/>
          </a:p>
          <a:p>
            <a:pPr algn="just">
              <a:lnSpc>
                <a:spcPct val="124000"/>
              </a:lnSpc>
              <a:buFont typeface="Wingdings" charset="2"/>
              <a:buChar char="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Alternance formation / travail</a:t>
            </a:r>
            <a:endParaRPr/>
          </a:p>
          <a:p>
            <a:pPr algn="just">
              <a:lnSpc>
                <a:spcPct val="124000"/>
              </a:lnSpc>
              <a:buFont typeface="Wingdings" charset="2"/>
              <a:buChar char="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Rémunération</a:t>
            </a:r>
            <a:endParaRPr/>
          </a:p>
          <a:p>
            <a:pPr algn="just">
              <a:lnSpc>
                <a:spcPct val="124000"/>
              </a:lnSpc>
              <a:buFont typeface="Wingdings" charset="2"/>
              <a:buChar char="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5 semaines de congés payés par an</a:t>
            </a:r>
            <a:endParaRPr/>
          </a:p>
          <a:p>
            <a:pPr algn="just">
              <a:lnSpc>
                <a:spcPct val="124000"/>
              </a:lnSpc>
            </a:pPr>
            <a:r>
              <a:rPr lang="fr-FR" sz="2000" b="1" u="sng">
                <a:solidFill>
                  <a:srgbClr val="000000"/>
                </a:solidFill>
                <a:latin typeface="Calibri"/>
              </a:rPr>
              <a:t>Prévoir un vœu en Lycée Pro</a:t>
            </a:r>
            <a:endParaRPr/>
          </a:p>
        </p:txBody>
      </p:sp>
      <p:sp>
        <p:nvSpPr>
          <p:cNvPr id="484" name="CustomShape 3"/>
          <p:cNvSpPr/>
          <p:nvPr/>
        </p:nvSpPr>
        <p:spPr>
          <a:xfrm>
            <a:off x="179280" y="2276640"/>
            <a:ext cx="4247640" cy="3371040"/>
          </a:xfrm>
          <a:prstGeom prst="rect">
            <a:avLst/>
          </a:prstGeom>
          <a:gradFill>
            <a:gsLst>
              <a:gs pos="0">
                <a:srgbClr val="FCFFFF"/>
              </a:gs>
              <a:gs pos="100000">
                <a:srgbClr val="BED9DC"/>
              </a:gs>
            </a:gsLst>
            <a:path path="circle"/>
          </a:gradFill>
          <a:ln w="9360">
            <a:solidFill>
              <a:srgbClr val="438086"/>
            </a:solidFill>
            <a:round/>
          </a:ln>
        </p:spPr>
        <p:txBody>
          <a:bodyPr lIns="90000" tIns="46800" rIns="90000" bIns="46800"/>
          <a:lstStyle/>
          <a:p>
            <a:pPr>
              <a:lnSpc>
                <a:spcPct val="150000"/>
              </a:lnSpc>
            </a:pPr>
            <a:r>
              <a:rPr lang="fr-FR" sz="2000" b="1" u="sng" dirty="0">
                <a:solidFill>
                  <a:srgbClr val="000000"/>
                </a:solidFill>
                <a:latin typeface="Calibri"/>
              </a:rPr>
              <a:t>LYCEE PROFESSIONNEL</a:t>
            </a:r>
            <a:endParaRPr dirty="0"/>
          </a:p>
          <a:p>
            <a:pPr>
              <a:lnSpc>
                <a:spcPct val="150000"/>
              </a:lnSpc>
              <a:buFont typeface="Wingdings" charset="2"/>
              <a:buChar char="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Statut scolaire</a:t>
            </a:r>
            <a:endParaRPr dirty="0"/>
          </a:p>
          <a:p>
            <a:pPr>
              <a:lnSpc>
                <a:spcPct val="150000"/>
              </a:lnSpc>
              <a:buFont typeface="Wingdings" charset="2"/>
              <a:buChar char="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Formation en lycée professionnel</a:t>
            </a:r>
            <a:endParaRPr dirty="0"/>
          </a:p>
          <a:p>
            <a:pPr>
              <a:lnSpc>
                <a:spcPct val="150000"/>
              </a:lnSpc>
              <a:buFont typeface="Wingdings" charset="2"/>
              <a:buChar char="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Stages répartis sur l’année</a:t>
            </a:r>
            <a:endParaRPr dirty="0"/>
          </a:p>
          <a:p>
            <a:pPr>
              <a:lnSpc>
                <a:spcPct val="150000"/>
              </a:lnSpc>
              <a:buFont typeface="Wingdings" charset="2"/>
              <a:buChar char="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Vacances scolaires</a:t>
            </a:r>
            <a:endParaRPr dirty="0"/>
          </a:p>
          <a:p>
            <a:pPr>
              <a:lnSpc>
                <a:spcPct val="150000"/>
              </a:lnSpc>
            </a:pPr>
            <a:r>
              <a:rPr lang="fr-FR" sz="2000" b="1" u="sng" dirty="0">
                <a:solidFill>
                  <a:srgbClr val="000000"/>
                </a:solidFill>
                <a:latin typeface="Calibri"/>
              </a:rPr>
              <a:t>S’informer sur les taux de sélection</a:t>
            </a:r>
            <a:endParaRPr dirty="0"/>
          </a:p>
          <a:p>
            <a:pPr>
              <a:lnSpc>
                <a:spcPct val="150000"/>
              </a:lnSpc>
            </a:pPr>
            <a:r>
              <a:rPr lang="fr-FR" sz="2000" b="1" u="sng" dirty="0">
                <a:solidFill>
                  <a:srgbClr val="000000"/>
                </a:solidFill>
                <a:latin typeface="Calibri"/>
              </a:rPr>
              <a:t>Prévoir différents vœux </a:t>
            </a:r>
            <a:endParaRPr dirty="0"/>
          </a:p>
        </p:txBody>
      </p:sp>
      <p:sp>
        <p:nvSpPr>
          <p:cNvPr id="486" name="CustomShape 4"/>
          <p:cNvSpPr/>
          <p:nvPr/>
        </p:nvSpPr>
        <p:spPr>
          <a:xfrm>
            <a:off x="4212000" y="2061000"/>
            <a:ext cx="571320" cy="395280"/>
          </a:xfrm>
          <a:prstGeom prst="rect">
            <a:avLst/>
          </a:prstGeom>
          <a:gradFill>
            <a:gsLst>
              <a:gs pos="0">
                <a:srgbClr val="C7C7C7"/>
              </a:gs>
              <a:gs pos="100000">
                <a:srgbClr val="000000"/>
              </a:gs>
            </a:gsLst>
            <a:path path="circle"/>
          </a:gradFill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rgbClr val="FFFFFF"/>
                </a:solidFill>
                <a:latin typeface="Calibri"/>
              </a:rPr>
              <a:t>OU</a:t>
            </a:r>
            <a:endParaRPr/>
          </a:p>
        </p:txBody>
      </p:sp>
      <p:sp>
        <p:nvSpPr>
          <p:cNvPr id="8" name="ZoneTexte 7"/>
          <p:cNvSpPr txBox="1"/>
          <p:nvPr/>
        </p:nvSpPr>
        <p:spPr>
          <a:xfrm>
            <a:off x="543065" y="750469"/>
            <a:ext cx="53587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VOIE PROFESSIONNELLE</a:t>
            </a:r>
            <a:endParaRPr lang="fr-F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CustomShape 1"/>
          <p:cNvSpPr/>
          <p:nvPr/>
        </p:nvSpPr>
        <p:spPr>
          <a:xfrm>
            <a:off x="414360" y="360360"/>
            <a:ext cx="8226000" cy="10792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2800" b="1">
                <a:solidFill>
                  <a:srgbClr val="424456"/>
                </a:solidFill>
                <a:latin typeface="Calibri"/>
              </a:rPr>
              <a:t>LES DOMAINES PROFESSIONNELS (CAP/BAC PRO)</a:t>
            </a:r>
            <a:endParaRPr/>
          </a:p>
        </p:txBody>
      </p:sp>
      <p:sp>
        <p:nvSpPr>
          <p:cNvPr id="489" name="CustomShape 2"/>
          <p:cNvSpPr/>
          <p:nvPr/>
        </p:nvSpPr>
        <p:spPr>
          <a:xfrm>
            <a:off x="251640" y="1218600"/>
            <a:ext cx="8640720" cy="5455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>
                <a:solidFill>
                  <a:srgbClr val="7030A0"/>
                </a:solidFill>
                <a:latin typeface="Calibri"/>
              </a:rPr>
              <a:t>PAYSAGE, ANIMAUX, AGRICULTURE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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Le Grand Blotterau, l’EREA La Rivière, Nort sur Erdre…</a:t>
            </a:r>
            <a:endParaRPr/>
          </a:p>
          <a:p>
            <a:pPr algn="r">
              <a:lnSpc>
                <a:spcPct val="100000"/>
              </a:lnSpc>
            </a:pPr>
            <a:r>
              <a:rPr lang="fr-FR" sz="2400" b="1">
                <a:solidFill>
                  <a:srgbClr val="7030A0"/>
                </a:solidFill>
                <a:latin typeface="Calibri"/>
              </a:rPr>
              <a:t>BÂTIMENT, TRAVAUX PUBLICS</a:t>
            </a:r>
            <a:endParaRPr/>
          </a:p>
          <a:p>
            <a:pPr algn="r">
              <a:lnSpc>
                <a:spcPct val="100000"/>
              </a:lnSpc>
              <a:buFont typeface="Wingdings" charset="2"/>
              <a:buChar char="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Michelet…</a:t>
            </a:r>
            <a:endParaRPr/>
          </a:p>
          <a:p>
            <a:pPr>
              <a:lnSpc>
                <a:spcPct val="100000"/>
              </a:lnSpc>
            </a:pPr>
            <a:r>
              <a:rPr lang="fr-FR" sz="2400" b="1">
                <a:solidFill>
                  <a:srgbClr val="7030A0"/>
                </a:solidFill>
                <a:latin typeface="Calibri"/>
              </a:rPr>
              <a:t>ELECTRICITÉ, ELECTRONIQUE, ENERGIE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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Michelet, La Chauvinière, Arago…</a:t>
            </a:r>
            <a:endParaRPr/>
          </a:p>
          <a:p>
            <a:pPr algn="r">
              <a:lnSpc>
                <a:spcPct val="100000"/>
              </a:lnSpc>
            </a:pPr>
            <a:r>
              <a:rPr lang="fr-FR" sz="2400" b="1">
                <a:solidFill>
                  <a:srgbClr val="7030A0"/>
                </a:solidFill>
                <a:latin typeface="Calibri"/>
              </a:rPr>
              <a:t>MENUISERIE, CHARPENTE</a:t>
            </a:r>
            <a:endParaRPr/>
          </a:p>
          <a:p>
            <a:pPr algn="r">
              <a:lnSpc>
                <a:spcPct val="100000"/>
              </a:lnSpc>
              <a:buFont typeface="Wingdings" charset="2"/>
              <a:buChar char="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Arago, Michelet…</a:t>
            </a:r>
            <a:endParaRPr/>
          </a:p>
          <a:p>
            <a:pPr>
              <a:lnSpc>
                <a:spcPct val="100000"/>
              </a:lnSpc>
            </a:pPr>
            <a:r>
              <a:rPr lang="fr-FR" sz="2400" b="1">
                <a:solidFill>
                  <a:srgbClr val="7030A0"/>
                </a:solidFill>
                <a:latin typeface="Calibri"/>
              </a:rPr>
              <a:t>MÉTALLERIE, PLASTIQUES/COMPOSITES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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Arago, Les Savarières, l’EREA La Rivière…</a:t>
            </a:r>
            <a:endParaRPr/>
          </a:p>
          <a:p>
            <a:pPr algn="r">
              <a:lnSpc>
                <a:spcPct val="100000"/>
              </a:lnSpc>
            </a:pPr>
            <a:r>
              <a:rPr lang="fr-FR" sz="2400" b="1">
                <a:solidFill>
                  <a:srgbClr val="7030A0"/>
                </a:solidFill>
                <a:latin typeface="Calibri"/>
              </a:rPr>
              <a:t>PRODUCTIQUE, MÉCANIQUE INDUSTRIELLE</a:t>
            </a:r>
            <a:endParaRPr/>
          </a:p>
          <a:p>
            <a:pPr algn="r">
              <a:lnSpc>
                <a:spcPct val="100000"/>
              </a:lnSpc>
              <a:buFont typeface="Wingdings" charset="2"/>
              <a:buChar char="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Arago, Les Savarières…</a:t>
            </a:r>
            <a:endParaRPr/>
          </a:p>
          <a:p>
            <a:pPr>
              <a:lnSpc>
                <a:spcPct val="100000"/>
              </a:lnSpc>
            </a:pPr>
            <a:r>
              <a:rPr lang="fr-FR" sz="2400" b="1">
                <a:solidFill>
                  <a:srgbClr val="7030A0"/>
                </a:solidFill>
                <a:latin typeface="Calibri"/>
              </a:rPr>
              <a:t>MAINTENANCE DE VÉHICULES</a:t>
            </a:r>
            <a:endParaRPr/>
          </a:p>
          <a:p>
            <a:pPr>
              <a:lnSpc>
                <a:spcPct val="100000"/>
              </a:lnSpc>
              <a:buFont typeface="Wingdings" charset="2"/>
              <a:buChar char="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La Chauvinière…</a:t>
            </a:r>
            <a:endParaRPr/>
          </a:p>
          <a:p>
            <a:pPr algn="r">
              <a:lnSpc>
                <a:spcPct val="100000"/>
              </a:lnSpc>
            </a:pPr>
            <a:r>
              <a:rPr lang="fr-FR" sz="2400" b="1">
                <a:solidFill>
                  <a:srgbClr val="7030A0"/>
                </a:solidFill>
                <a:latin typeface="Calibri"/>
              </a:rPr>
              <a:t>AUDIOVISUEL, INDUSTRIES GRAPHIQUES</a:t>
            </a:r>
            <a:endParaRPr/>
          </a:p>
          <a:p>
            <a:pPr algn="r">
              <a:lnSpc>
                <a:spcPct val="100000"/>
              </a:lnSpc>
              <a:buFont typeface="Wingdings" charset="2"/>
              <a:buChar char="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Les 3 Rivières (Pontchâteau), </a:t>
            </a:r>
            <a:r>
              <a:rPr lang="fr-FR" sz="2000" i="1">
                <a:solidFill>
                  <a:srgbClr val="000000"/>
                </a:solidFill>
                <a:latin typeface="Calibri"/>
              </a:rPr>
              <a:t>La Joliverie, Grafipolis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…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CustomShape 1"/>
          <p:cNvSpPr/>
          <p:nvPr/>
        </p:nvSpPr>
        <p:spPr>
          <a:xfrm>
            <a:off x="414360" y="360360"/>
            <a:ext cx="8226000" cy="10792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2800" b="1">
                <a:solidFill>
                  <a:srgbClr val="424456"/>
                </a:solidFill>
                <a:latin typeface="Calibri"/>
              </a:rPr>
              <a:t>LES DOMAINES PROFESSIONNELS (CAP/BAC PRO)</a:t>
            </a:r>
            <a:endParaRPr/>
          </a:p>
        </p:txBody>
      </p:sp>
      <p:sp>
        <p:nvSpPr>
          <p:cNvPr id="491" name="CustomShape 2"/>
          <p:cNvSpPr/>
          <p:nvPr/>
        </p:nvSpPr>
        <p:spPr>
          <a:xfrm>
            <a:off x="251640" y="1196640"/>
            <a:ext cx="8640720" cy="5455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dirty="0">
                <a:solidFill>
                  <a:srgbClr val="7030A0"/>
                </a:solidFill>
                <a:latin typeface="Calibri"/>
              </a:rPr>
              <a:t>HÔTELLERIE, RESTAURATION, ALIMENTATION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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Bougainville, N. Appert, </a:t>
            </a:r>
            <a:r>
              <a:rPr lang="fr-FR" sz="2000" i="1" dirty="0">
                <a:solidFill>
                  <a:srgbClr val="000000"/>
                </a:solidFill>
                <a:latin typeface="Calibri"/>
              </a:rPr>
              <a:t>CIFAM</a:t>
            </a:r>
            <a:r>
              <a:rPr lang="fr-FR" sz="2000" dirty="0">
                <a:solidFill>
                  <a:srgbClr val="000000"/>
                </a:solidFill>
                <a:latin typeface="Calibri"/>
              </a:rPr>
              <a:t>…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fr-FR" sz="2400" b="1" dirty="0">
                <a:solidFill>
                  <a:srgbClr val="7030A0"/>
                </a:solidFill>
                <a:latin typeface="Calibri"/>
              </a:rPr>
              <a:t>COMMERCE, ACCUEIL, VENTE</a:t>
            </a:r>
            <a:endParaRPr dirty="0"/>
          </a:p>
          <a:p>
            <a:pPr algn="r">
              <a:lnSpc>
                <a:spcPct val="100000"/>
              </a:lnSpc>
              <a:buFont typeface="Wingdings" charset="2"/>
              <a:buChar char="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Léonard de Vinci, N. Mandela, Bougainville, Les Bourdonnières,…</a:t>
            </a:r>
            <a:endParaRPr dirty="0"/>
          </a:p>
          <a:p>
            <a:pPr>
              <a:lnSpc>
                <a:spcPct val="100000"/>
              </a:lnSpc>
            </a:pPr>
            <a:r>
              <a:rPr lang="fr-FR" sz="2400" b="1" dirty="0">
                <a:solidFill>
                  <a:srgbClr val="7030A0"/>
                </a:solidFill>
                <a:latin typeface="Calibri"/>
              </a:rPr>
              <a:t>GESTION-ADMINISTRATION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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Léonard de Vinci, N. Mandela…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fr-FR" sz="2400" b="1" dirty="0">
                <a:solidFill>
                  <a:srgbClr val="7030A0"/>
                </a:solidFill>
                <a:latin typeface="Calibri"/>
              </a:rPr>
              <a:t>TRANSPORT, LOGISTIQUE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fr-FR" sz="2000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fr-FR" sz="2000" dirty="0">
                <a:solidFill>
                  <a:srgbClr val="000000"/>
                </a:solidFill>
                <a:latin typeface="Calibri"/>
              </a:rPr>
              <a:t> Les Bourdonnières, </a:t>
            </a:r>
            <a:r>
              <a:rPr lang="fr-FR" sz="2000" dirty="0" err="1" smtClean="0">
                <a:solidFill>
                  <a:srgbClr val="000000"/>
                </a:solidFill>
                <a:latin typeface="Calibri"/>
              </a:rPr>
              <a:t>Nort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 sur Erdre, </a:t>
            </a:r>
            <a:r>
              <a:rPr lang="fr-FR" sz="2000" dirty="0" err="1" smtClean="0">
                <a:solidFill>
                  <a:srgbClr val="000000"/>
                </a:solidFill>
                <a:latin typeface="Calibri"/>
              </a:rPr>
              <a:t>Moquet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-Lenoir </a:t>
            </a:r>
            <a:r>
              <a:rPr lang="fr-FR" sz="2000" dirty="0">
                <a:solidFill>
                  <a:srgbClr val="000000"/>
                </a:solidFill>
                <a:latin typeface="Calibri"/>
              </a:rPr>
              <a:t>(Châteaubriant)…</a:t>
            </a:r>
            <a:endParaRPr dirty="0"/>
          </a:p>
          <a:p>
            <a:pPr>
              <a:lnSpc>
                <a:spcPct val="100000"/>
              </a:lnSpc>
            </a:pPr>
            <a:r>
              <a:rPr lang="fr-FR" sz="2400" b="1" dirty="0">
                <a:solidFill>
                  <a:srgbClr val="7030A0"/>
                </a:solidFill>
                <a:latin typeface="Calibri"/>
              </a:rPr>
              <a:t>SANTÉ, SOCIAL, SOINS</a:t>
            </a:r>
            <a:endParaRPr dirty="0"/>
          </a:p>
          <a:p>
            <a:pPr>
              <a:lnSpc>
                <a:spcPct val="100000"/>
              </a:lnSpc>
              <a:buFont typeface="Wingdings" charset="2"/>
              <a:buChar char="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Léonard de Vinci, L.J. </a:t>
            </a:r>
            <a:r>
              <a:rPr lang="fr-FR" sz="2000" dirty="0" err="1">
                <a:solidFill>
                  <a:srgbClr val="000000"/>
                </a:solidFill>
                <a:latin typeface="Calibri"/>
              </a:rPr>
              <a:t>Goussier</a:t>
            </a:r>
            <a:r>
              <a:rPr lang="fr-FR" sz="20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fr-FR" sz="2000" dirty="0" err="1" smtClean="0">
                <a:solidFill>
                  <a:srgbClr val="000000"/>
                </a:solidFill>
                <a:latin typeface="Calibri"/>
              </a:rPr>
              <a:t>Nort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 sur Erdre, </a:t>
            </a:r>
            <a:r>
              <a:rPr lang="fr-FR" sz="2000" i="1" dirty="0" smtClean="0">
                <a:solidFill>
                  <a:srgbClr val="000000"/>
                </a:solidFill>
                <a:latin typeface="Calibri"/>
              </a:rPr>
              <a:t>P</a:t>
            </a:r>
            <a:r>
              <a:rPr lang="fr-FR" sz="2000" i="1" dirty="0">
                <a:solidFill>
                  <a:srgbClr val="000000"/>
                </a:solidFill>
                <a:latin typeface="Calibri"/>
              </a:rPr>
              <a:t>. Masson</a:t>
            </a:r>
            <a:r>
              <a:rPr lang="fr-FR" sz="2000" dirty="0">
                <a:solidFill>
                  <a:srgbClr val="000000"/>
                </a:solidFill>
                <a:latin typeface="Calibri"/>
              </a:rPr>
              <a:t>…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fr-FR" sz="2400" b="1" dirty="0">
                <a:solidFill>
                  <a:srgbClr val="7030A0"/>
                </a:solidFill>
                <a:latin typeface="Calibri"/>
              </a:rPr>
              <a:t>TEXTILE, HABILLEMENT, TAPISSERIE D’AMEUBLEMENT</a:t>
            </a:r>
            <a:endParaRPr dirty="0"/>
          </a:p>
          <a:p>
            <a:pPr algn="r">
              <a:lnSpc>
                <a:spcPct val="100000"/>
              </a:lnSpc>
              <a:buFont typeface="Wingdings" charset="2"/>
              <a:buChar char="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Léonard de Vinci, Bougainville…</a:t>
            </a:r>
            <a:endParaRPr dirty="0"/>
          </a:p>
          <a:p>
            <a:pPr>
              <a:lnSpc>
                <a:spcPct val="100000"/>
              </a:lnSpc>
            </a:pPr>
            <a:r>
              <a:rPr lang="fr-FR" sz="2400" b="1" dirty="0">
                <a:solidFill>
                  <a:srgbClr val="7030A0"/>
                </a:solidFill>
                <a:latin typeface="Calibri"/>
              </a:rPr>
              <a:t>PROPRETÉ, ENVIRONNEMENT</a:t>
            </a:r>
            <a:endParaRPr dirty="0"/>
          </a:p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fr-FR" sz="2000" dirty="0">
                <a:solidFill>
                  <a:srgbClr val="000000"/>
                </a:solidFill>
                <a:latin typeface="Calibri"/>
              </a:rPr>
              <a:t> J.J. Audubon (Couëron), l’EREA La Rivière, </a:t>
            </a:r>
            <a:r>
              <a:rPr lang="fr-FR" sz="2000" i="1" dirty="0">
                <a:solidFill>
                  <a:srgbClr val="000000"/>
                </a:solidFill>
                <a:latin typeface="Calibri"/>
              </a:rPr>
              <a:t>St Félix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fr-FR" sz="2400" b="1" dirty="0">
                <a:solidFill>
                  <a:srgbClr val="7030A0"/>
                </a:solidFill>
                <a:latin typeface="Calibri"/>
              </a:rPr>
              <a:t>SÉCURITÉ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fr-FR" sz="2000" dirty="0">
                <a:solidFill>
                  <a:srgbClr val="000000"/>
                </a:solidFill>
                <a:latin typeface="Wingdings"/>
              </a:rPr>
              <a:t></a:t>
            </a:r>
            <a:r>
              <a:rPr lang="fr-FR" sz="2000" dirty="0">
                <a:solidFill>
                  <a:srgbClr val="000000"/>
                </a:solidFill>
                <a:latin typeface="Calibri"/>
              </a:rPr>
              <a:t> J.J. Audubon (Couëron), </a:t>
            </a:r>
            <a:r>
              <a:rPr lang="fr-FR" sz="2000" i="1" dirty="0">
                <a:solidFill>
                  <a:srgbClr val="000000"/>
                </a:solidFill>
                <a:latin typeface="Calibri"/>
              </a:rPr>
              <a:t>la </a:t>
            </a:r>
            <a:r>
              <a:rPr lang="fr-FR" sz="2000" i="1" dirty="0" err="1">
                <a:solidFill>
                  <a:srgbClr val="000000"/>
                </a:solidFill>
                <a:latin typeface="Calibri"/>
              </a:rPr>
              <a:t>Joliverie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CustomShape 1"/>
          <p:cNvSpPr/>
          <p:nvPr/>
        </p:nvSpPr>
        <p:spPr>
          <a:xfrm>
            <a:off x="395640" y="2709000"/>
            <a:ext cx="8219880" cy="131076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4800" b="1">
                <a:solidFill>
                  <a:srgbClr val="424456"/>
                </a:solidFill>
                <a:latin typeface="Calibri"/>
              </a:rPr>
              <a:t>LES PROCEDURES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="" xmlns:a16="http://schemas.microsoft.com/office/drawing/2014/main" id="{8F4E9071-4718-4D0A-9CB9-AA76702C859B}"/>
              </a:ext>
            </a:extLst>
          </p:cNvPr>
          <p:cNvSpPr/>
          <p:nvPr/>
        </p:nvSpPr>
        <p:spPr>
          <a:xfrm>
            <a:off x="324000" y="1838324"/>
            <a:ext cx="8351280" cy="48672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SimSun" pitchFamily="2"/>
                <a:cs typeface="DejaVu Sans" pitchFamily="2"/>
              </a:rPr>
              <a:t>Au collège :</a:t>
            </a:r>
            <a:r>
              <a:rPr lang="fr-FR" sz="2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 </a:t>
            </a:r>
            <a:r>
              <a:rPr lang="fr-FR" sz="2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le lundi (prise de rendez-vous en téléphonant à la vie scolaire)</a:t>
            </a:r>
            <a:endParaRPr lang="fr-FR" sz="26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SimSun" pitchFamily="2"/>
                <a:cs typeface="DejaVu Sans" pitchFamily="2"/>
              </a:rPr>
              <a:t>Au Centre d’Information et d’Orientation de Nantes </a:t>
            </a:r>
            <a:r>
              <a:rPr lang="fr-FR" sz="2600" b="0" i="0" u="sng" strike="noStrike" kern="1200" spc="0" dirty="0" smtClean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SimSun" pitchFamily="2"/>
                <a:cs typeface="DejaVu Sans" pitchFamily="2"/>
              </a:rPr>
              <a:t>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dirty="0"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	</a:t>
            </a:r>
            <a:r>
              <a:rPr lang="fr-FR" sz="26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- l</a:t>
            </a:r>
            <a:r>
              <a:rPr lang="fr-FR" sz="2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e vendredi matin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dirty="0"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	</a:t>
            </a:r>
            <a:r>
              <a:rPr lang="fr-FR" sz="26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- d</a:t>
            </a:r>
            <a:r>
              <a:rPr lang="fr-FR" sz="2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u </a:t>
            </a:r>
            <a:r>
              <a:rPr lang="fr-FR" sz="2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lundi au vendredi de 9h à 17h avec un autre </a:t>
            </a:r>
            <a:r>
              <a:rPr lang="fr-FR" sz="2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conseiller (sauf mardi matin). </a:t>
            </a:r>
            <a:r>
              <a:rPr lang="fr-FR" sz="26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SimSun" pitchFamily="2"/>
                <a:cs typeface="DejaVu Sans" pitchFamily="2"/>
              </a:rPr>
              <a:t>Ouvert pendant les vacances</a:t>
            </a:r>
            <a:r>
              <a:rPr lang="fr-FR" sz="2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Shape 3">
            <a:extLst>
              <a:ext uri="{FF2B5EF4-FFF2-40B4-BE49-F238E27FC236}">
                <a16:creationId xmlns="" xmlns:a16="http://schemas.microsoft.com/office/drawing/2014/main" id="{B04AE205-0286-4630-9FD2-D4793FA54221}"/>
              </a:ext>
            </a:extLst>
          </p:cNvPr>
          <p:cNvSpPr/>
          <p:nvPr/>
        </p:nvSpPr>
        <p:spPr>
          <a:xfrm>
            <a:off x="2325420" y="4594126"/>
            <a:ext cx="4348440" cy="1956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5000" rIns="90000" bIns="45000" anchor="t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DejaVu Sans" pitchFamily="2"/>
              </a:rPr>
              <a:t>CIO de Nantes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34 </a:t>
            </a:r>
            <a:r>
              <a:rPr lang="fr-FR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rue du </a:t>
            </a:r>
            <a:r>
              <a:rPr lang="fr-FR" sz="24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Fresche</a:t>
            </a:r>
            <a:r>
              <a:rPr lang="fr-FR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 Blanc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02 40 94 00 12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Arrêt Recteur Schmitt (ligne 80)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Arrêt Ecole Centrale – </a:t>
            </a:r>
            <a:r>
              <a:rPr lang="fr-FR" sz="24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Audencia</a:t>
            </a:r>
            <a:r>
              <a:rPr lang="fr-FR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 (ligne 2)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="" xmlns:a16="http://schemas.microsoft.com/office/drawing/2014/main" id="{643C6293-8F0F-4E6B-A826-16B1D7EBD789}"/>
              </a:ext>
            </a:extLst>
          </p:cNvPr>
          <p:cNvSpPr/>
          <p:nvPr/>
        </p:nvSpPr>
        <p:spPr>
          <a:xfrm>
            <a:off x="324000" y="806744"/>
            <a:ext cx="8515418" cy="10315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5000" rIns="90000" bIns="45000" anchor="t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600" b="1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18"/>
                <a:ea typeface="DejaVu Sans" pitchFamily="2"/>
                <a:cs typeface="DejaVu Sans" pitchFamily="2"/>
              </a:rPr>
              <a:t>COMMENT ME RENCONTRER ?</a:t>
            </a:r>
            <a:endParaRPr lang="fr-FR" sz="3600" b="1" i="0" u="none" strike="noStrike" kern="1200" spc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4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8371" y="3614737"/>
            <a:ext cx="8266389" cy="17287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8370" y="1628775"/>
            <a:ext cx="819806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400" b="1" u="sng" dirty="0" smtClean="0">
                <a:solidFill>
                  <a:srgbClr val="000000"/>
                </a:solidFill>
                <a:latin typeface="Calibri"/>
              </a:rPr>
              <a:t>Les </a:t>
            </a:r>
            <a:r>
              <a:rPr lang="fr-FR" sz="2400" b="1" u="sng" dirty="0">
                <a:solidFill>
                  <a:srgbClr val="000000"/>
                </a:solidFill>
                <a:latin typeface="Calibri"/>
              </a:rPr>
              <a:t>lycées GT de secteur du collège L. </a:t>
            </a:r>
            <a:r>
              <a:rPr lang="fr-FR" sz="2400" b="1" u="sng" dirty="0" err="1">
                <a:solidFill>
                  <a:srgbClr val="000000"/>
                </a:solidFill>
                <a:latin typeface="Calibri"/>
              </a:rPr>
              <a:t>Rutigliano</a:t>
            </a:r>
            <a:r>
              <a:rPr lang="fr-FR" sz="2400" b="1" u="sng" dirty="0">
                <a:solidFill>
                  <a:srgbClr val="000000"/>
                </a:solidFill>
                <a:latin typeface="Calibri"/>
              </a:rPr>
              <a:t> :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Livet </a:t>
            </a:r>
          </a:p>
          <a:p>
            <a:pPr marL="342900" indent="-342900">
              <a:lnSpc>
                <a:spcPct val="100000"/>
              </a:lnSpc>
              <a:buFontTx/>
              <a:buChar char="-"/>
            </a:pP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Clemenceau ou </a:t>
            </a:r>
            <a:r>
              <a:rPr lang="fr-FR" sz="2000" dirty="0">
                <a:solidFill>
                  <a:srgbClr val="000000"/>
                </a:solidFill>
                <a:latin typeface="Calibri"/>
              </a:rPr>
              <a:t>La </a:t>
            </a:r>
            <a:r>
              <a:rPr lang="fr-FR" sz="2000" dirty="0" err="1">
                <a:solidFill>
                  <a:srgbClr val="000000"/>
                </a:solidFill>
                <a:latin typeface="Calibri"/>
              </a:rPr>
              <a:t>Colinière</a:t>
            </a:r>
            <a:r>
              <a:rPr lang="fr-FR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selon </a:t>
            </a:r>
            <a:r>
              <a:rPr lang="fr-FR" sz="2000" dirty="0">
                <a:solidFill>
                  <a:srgbClr val="000000"/>
                </a:solidFill>
                <a:latin typeface="Calibri"/>
              </a:rPr>
              <a:t>l’adresse du 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domicile</a:t>
            </a:r>
          </a:p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	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fr-FR" sz="2000" dirty="0" smtClean="0">
                <a:solidFill>
                  <a:srgbClr val="000000"/>
                </a:solidFill>
                <a:latin typeface="Calibri"/>
                <a:hlinkClick r:id="rId3"/>
              </a:rPr>
              <a:t>carte </a:t>
            </a:r>
            <a:r>
              <a:rPr lang="fr-FR" sz="2000" dirty="0">
                <a:solidFill>
                  <a:srgbClr val="000000"/>
                </a:solidFill>
                <a:latin typeface="Calibri"/>
                <a:hlinkClick r:id="rId3"/>
              </a:rPr>
              <a:t>scolaire de Nantes</a:t>
            </a:r>
            <a:r>
              <a:rPr lang="fr-FR" sz="2000" u="sng" dirty="0">
                <a:solidFill>
                  <a:srgbClr val="000000"/>
                </a:solidFill>
                <a:latin typeface="Calibri"/>
                <a:hlinkClick r:id="rId3"/>
              </a:rPr>
              <a:t> </a:t>
            </a:r>
            <a:r>
              <a:rPr lang="fr-FR" sz="2000" dirty="0">
                <a:solidFill>
                  <a:srgbClr val="000000"/>
                </a:solidFill>
                <a:latin typeface="Calibri"/>
              </a:rPr>
              <a:t>sur le site de 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la DSDEN 44)</a:t>
            </a:r>
            <a:endParaRPr lang="fr-FR" sz="2000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6" name="Picture 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240" y="444600"/>
            <a:ext cx="9046800" cy="120780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xmlns="" val="63835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7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40" y="444600"/>
            <a:ext cx="9046800" cy="1207800"/>
          </a:xfrm>
          <a:prstGeom prst="rect">
            <a:avLst/>
          </a:prstGeom>
          <a:ln w="9360">
            <a:noFill/>
          </a:ln>
        </p:spPr>
      </p:pic>
      <p:sp>
        <p:nvSpPr>
          <p:cNvPr id="668" name="TextShape 1"/>
          <p:cNvSpPr txBox="1"/>
          <p:nvPr/>
        </p:nvSpPr>
        <p:spPr>
          <a:xfrm>
            <a:off x="539640" y="1282365"/>
            <a:ext cx="8229240" cy="54003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fr-FR" sz="2400" b="1" dirty="0" smtClean="0">
                <a:solidFill>
                  <a:srgbClr val="000000"/>
                </a:solidFill>
                <a:latin typeface="Calibri"/>
              </a:rPr>
              <a:t>Lycée </a:t>
            </a:r>
            <a:r>
              <a:rPr lang="fr-FR" sz="2400" b="1" dirty="0">
                <a:solidFill>
                  <a:srgbClr val="000000"/>
                </a:solidFill>
                <a:latin typeface="Calibri"/>
              </a:rPr>
              <a:t>La </a:t>
            </a:r>
            <a:r>
              <a:rPr lang="fr-FR" sz="2400" b="1" dirty="0" err="1" smtClean="0">
                <a:solidFill>
                  <a:srgbClr val="000000"/>
                </a:solidFill>
                <a:latin typeface="Calibri"/>
              </a:rPr>
              <a:t>Colinière</a:t>
            </a:r>
            <a:endParaRPr lang="fr-FR" sz="2400" b="1" dirty="0" smtClean="0">
              <a:solidFill>
                <a:srgbClr val="000000"/>
              </a:solidFill>
              <a:latin typeface="Calibri"/>
            </a:endParaRPr>
          </a:p>
          <a:p>
            <a:pPr lvl="1">
              <a:buFont typeface="Wingdings" charset="2"/>
              <a:buChar char=""/>
            </a:pPr>
            <a:r>
              <a:rPr lang="fr-FR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Calibri"/>
              </a:rPr>
              <a:t>Options possibles en 2GT 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: EPS, Arts Plastiques, Théâtre, Breton, Latin, Russe, Management et Gestion, Santé-Social</a:t>
            </a:r>
          </a:p>
          <a:p>
            <a:pPr lvl="1">
              <a:buFont typeface="Wingdings" charset="2"/>
              <a:buChar char=""/>
            </a:pP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Calibri"/>
              </a:rPr>
              <a:t>Section européenne anglais 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(DNL Histoire-Géographie)</a:t>
            </a:r>
          </a:p>
          <a:p>
            <a:pPr lvl="1">
              <a:buFont typeface="Wingdings" charset="2"/>
              <a:buChar char="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STMG, STI2D, ST2S</a:t>
            </a:r>
          </a:p>
          <a:p>
            <a:pPr lvl="1">
              <a:buFont typeface="Wingdings" charset="2"/>
              <a:buChar char=""/>
            </a:pPr>
            <a:endParaRPr lang="fr-FR" sz="2000" dirty="0">
              <a:solidFill>
                <a:srgbClr val="000000"/>
              </a:solidFill>
              <a:latin typeface="Calibri"/>
            </a:endParaRPr>
          </a:p>
          <a:p>
            <a:pPr marL="0" lvl="1">
              <a:buFont typeface="Wingdings" charset="2"/>
              <a:buChar char=""/>
            </a:pP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400" b="1" dirty="0" smtClean="0">
                <a:solidFill>
                  <a:srgbClr val="000000"/>
                </a:solidFill>
                <a:latin typeface="Calibri"/>
              </a:rPr>
              <a:t>Lycée Clemenceau</a:t>
            </a:r>
          </a:p>
          <a:p>
            <a:pPr marL="457200" lvl="2">
              <a:buFont typeface="Wingdings" charset="2"/>
              <a:buChar char=""/>
            </a:pP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Calibri"/>
              </a:rPr>
              <a:t>Options possibles en 2GT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 : Théâtre, Latin, Grec, Arabe, Italien</a:t>
            </a:r>
          </a:p>
          <a:p>
            <a:pPr marL="457200" lvl="2">
              <a:buFont typeface="Wingdings" charset="2"/>
              <a:buChar char=""/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Calibri"/>
              </a:rPr>
              <a:t>Bac Général</a:t>
            </a:r>
            <a:r>
              <a:rPr lang="fr-FR" sz="2000" dirty="0" smtClean="0">
                <a:solidFill>
                  <a:srgbClr val="000000"/>
                </a:solidFill>
                <a:latin typeface="Calibri"/>
              </a:rPr>
              <a:t>, pas de filières technologiques après la 2nde</a:t>
            </a:r>
            <a:endParaRPr sz="2000" dirty="0"/>
          </a:p>
          <a:p>
            <a:endParaRPr dirty="0"/>
          </a:p>
          <a:p>
            <a:pPr>
              <a:lnSpc>
                <a:spcPct val="100000"/>
              </a:lnSpc>
              <a:buFont typeface="Wingdings" charset="2"/>
              <a:buChar char=""/>
            </a:pPr>
            <a:r>
              <a:rPr lang="fr-FR" sz="2400" b="1" dirty="0">
                <a:solidFill>
                  <a:srgbClr val="000000"/>
                </a:solidFill>
                <a:latin typeface="Calibri"/>
              </a:rPr>
              <a:t>Lycée </a:t>
            </a:r>
            <a:r>
              <a:rPr lang="fr-FR" sz="2400" b="1" dirty="0" smtClean="0">
                <a:solidFill>
                  <a:srgbClr val="000000"/>
                </a:solidFill>
                <a:latin typeface="Calibri"/>
              </a:rPr>
              <a:t>Livet</a:t>
            </a:r>
          </a:p>
          <a:p>
            <a:pPr lvl="1">
              <a:buFont typeface="Wingdings" charset="2"/>
              <a:buChar char=""/>
            </a:pPr>
            <a:r>
              <a:rPr lang="fr-FR" b="1" dirty="0">
                <a:solidFill>
                  <a:srgbClr val="000000"/>
                </a:solidFill>
                <a:latin typeface="Calibri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Options possibles en 2GT : </a:t>
            </a:r>
            <a:r>
              <a:rPr lang="fr-FR" sz="2000" dirty="0">
                <a:latin typeface="Calibri" panose="020F0502020204030204" pitchFamily="34" charset="0"/>
              </a:rPr>
              <a:t>SI (Sciences de l’Ingénieur) &amp; CIT (Création &amp; Innovation </a:t>
            </a:r>
            <a:r>
              <a:rPr lang="fr-FR" sz="2000" dirty="0" smtClean="0">
                <a:latin typeface="Calibri" panose="020F0502020204030204" pitchFamily="34" charset="0"/>
              </a:rPr>
              <a:t>Technologique), Création </a:t>
            </a:r>
            <a:r>
              <a:rPr lang="fr-FR" sz="2000" dirty="0">
                <a:latin typeface="Calibri" panose="020F0502020204030204" pitchFamily="34" charset="0"/>
              </a:rPr>
              <a:t>et culture </a:t>
            </a:r>
            <a:r>
              <a:rPr lang="fr-FR" sz="2000" dirty="0" smtClean="0">
                <a:latin typeface="Calibri" panose="020F0502020204030204" pitchFamily="34" charset="0"/>
              </a:rPr>
              <a:t>design</a:t>
            </a:r>
            <a:r>
              <a:rPr lang="fr-FR" sz="2000" dirty="0">
                <a:latin typeface="Calibri" panose="020F0502020204030204" pitchFamily="34" charset="0"/>
              </a:rPr>
              <a:t> </a:t>
            </a:r>
            <a:r>
              <a:rPr lang="fr-FR" sz="2000" dirty="0" smtClean="0">
                <a:latin typeface="Calibri" panose="020F0502020204030204" pitchFamily="34" charset="0"/>
              </a:rPr>
              <a:t>; Sciences </a:t>
            </a:r>
            <a:r>
              <a:rPr lang="fr-FR" sz="2000" dirty="0">
                <a:latin typeface="Calibri" panose="020F0502020204030204" pitchFamily="34" charset="0"/>
              </a:rPr>
              <a:t>de </a:t>
            </a:r>
            <a:r>
              <a:rPr lang="fr-FR" sz="2000" dirty="0" smtClean="0">
                <a:latin typeface="Calibri" panose="020F0502020204030204" pitchFamily="34" charset="0"/>
              </a:rPr>
              <a:t>laboratoire</a:t>
            </a:r>
          </a:p>
          <a:p>
            <a:pPr lvl="1">
              <a:buFont typeface="Wingdings" charset="2"/>
              <a:buChar char=""/>
            </a:pPr>
            <a:r>
              <a:rPr lang="fr-FR" sz="2000" dirty="0">
                <a:latin typeface="Calibri" panose="020F0502020204030204" pitchFamily="34" charset="0"/>
              </a:rPr>
              <a:t> </a:t>
            </a:r>
            <a:r>
              <a:rPr lang="fr-FR" sz="2000" b="1" dirty="0" smtClean="0">
                <a:latin typeface="Calibri" panose="020F0502020204030204" pitchFamily="34" charset="0"/>
              </a:rPr>
              <a:t>Section européenne anglais </a:t>
            </a:r>
            <a:r>
              <a:rPr lang="fr-FR" sz="2000" dirty="0" smtClean="0">
                <a:latin typeface="Calibri" panose="020F0502020204030204" pitchFamily="34" charset="0"/>
              </a:rPr>
              <a:t>(DNL Scientifique : SI, Maths, PC ou Techno)</a:t>
            </a:r>
          </a:p>
          <a:p>
            <a:pPr lvl="1">
              <a:buFont typeface="Wingdings" charset="2"/>
              <a:buChar char=""/>
            </a:pPr>
            <a:r>
              <a:rPr lang="fr-FR" sz="2000" dirty="0">
                <a:latin typeface="Calibri" panose="020F0502020204030204" pitchFamily="34" charset="0"/>
              </a:rPr>
              <a:t> </a:t>
            </a:r>
            <a:r>
              <a:rPr lang="fr-FR" sz="2000" dirty="0" smtClean="0">
                <a:latin typeface="Calibri" panose="020F0502020204030204" pitchFamily="34" charset="0"/>
              </a:rPr>
              <a:t>STI2D, STD2A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CustomShape 1"/>
          <p:cNvSpPr/>
          <p:nvPr/>
        </p:nvSpPr>
        <p:spPr>
          <a:xfrm>
            <a:off x="324000" y="1855912"/>
            <a:ext cx="8496000" cy="4418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fr-FR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Pas de sélection 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à l’entrée d’une 2</a:t>
            </a:r>
            <a:r>
              <a:rPr lang="fr-FR" sz="2400" baseline="30000" dirty="0">
                <a:solidFill>
                  <a:srgbClr val="000000"/>
                </a:solidFill>
                <a:latin typeface="Calibri" panose="020F0502020204030204" pitchFamily="34" charset="0"/>
              </a:rPr>
              <a:t>nde GT 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dans un lycée de votre 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secteur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  <a:endParaRPr lang="fr-F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lang="fr-FR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Il y a une </a:t>
            </a:r>
            <a:r>
              <a:rPr lang="fr-FR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sélection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dans 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les cas suivants :</a:t>
            </a:r>
            <a:endParaRPr sz="2400" dirty="0">
              <a:latin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  <a:buFont typeface="Wingdings" charset="2"/>
              <a:buChar char=""/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Option Création 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et culture design 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(E. Livet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sz="2400" dirty="0">
              <a:latin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  <a:buFont typeface="Wingdings" charset="2"/>
              <a:buChar char=""/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Secondes spécifiques 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: hôtellerie (N. Appert), </a:t>
            </a: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musique &amp; 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danse (N. Mandela) </a:t>
            </a:r>
            <a:endParaRPr sz="2400" dirty="0">
              <a:latin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  <a:buFont typeface="Wingdings" charset="2"/>
              <a:buChar char=""/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Section internationale ou 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binationale (N. Mandela, A. Camus)</a:t>
            </a:r>
            <a:endParaRPr sz="2400" dirty="0">
              <a:latin typeface="Calibri" panose="020F0502020204030204" pitchFamily="34" charset="0"/>
            </a:endParaRPr>
          </a:p>
          <a:p>
            <a:pPr lvl="1" algn="just">
              <a:lnSpc>
                <a:spcPct val="100000"/>
              </a:lnSpc>
              <a:buFont typeface="Wingdings" charset="2"/>
              <a:buChar char=""/>
            </a:pPr>
            <a:r>
              <a:rPr lang="fr-FR" sz="2400" dirty="0">
                <a:solidFill>
                  <a:srgbClr val="000000"/>
                </a:solidFill>
                <a:latin typeface="Calibri" panose="020F0502020204030204" pitchFamily="34" charset="0"/>
              </a:rPr>
              <a:t> Sections 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sportives</a:t>
            </a:r>
          </a:p>
          <a:p>
            <a:pPr lvl="1">
              <a:lnSpc>
                <a:spcPct val="100000"/>
              </a:lnSpc>
            </a:pPr>
            <a:endParaRPr lang="fr-FR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1">
              <a:lnSpc>
                <a:spcPct val="100000"/>
              </a:lnSpc>
            </a:pP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Il faut un </a:t>
            </a:r>
            <a:r>
              <a:rPr lang="fr-FR" sz="24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avis favorable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du conseil de classe au 3</a:t>
            </a:r>
            <a:r>
              <a:rPr lang="fr-FR" sz="2400" baseline="30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ème</a:t>
            </a:r>
            <a:r>
              <a:rPr lang="fr-FR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trimestre.</a:t>
            </a:r>
            <a:endParaRPr sz="2400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</a:pPr>
            <a:endParaRPr dirty="0"/>
          </a:p>
        </p:txBody>
      </p:sp>
      <p:pic>
        <p:nvPicPr>
          <p:cNvPr id="672" name="Picture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00" y="614587"/>
            <a:ext cx="9046800" cy="1241325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4" name="Picture 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4000" y="404640"/>
            <a:ext cx="8106840" cy="1469520"/>
          </a:xfrm>
          <a:prstGeom prst="rect">
            <a:avLst/>
          </a:prstGeom>
          <a:ln w="9360">
            <a:noFill/>
          </a:ln>
        </p:spPr>
      </p:pic>
      <p:sp>
        <p:nvSpPr>
          <p:cNvPr id="675" name="CustomShape 1"/>
          <p:cNvSpPr/>
          <p:nvPr/>
        </p:nvSpPr>
        <p:spPr>
          <a:xfrm>
            <a:off x="324000" y="1484640"/>
            <a:ext cx="8678520" cy="509544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fr-FR" sz="2000" b="1">
                <a:solidFill>
                  <a:srgbClr val="000000"/>
                </a:solidFill>
                <a:latin typeface="Calibri"/>
              </a:rPr>
              <a:t>Pas de sectorisation. Il y a toujours sélection.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000" b="1">
                <a:solidFill>
                  <a:srgbClr val="000000"/>
                </a:solidFill>
                <a:latin typeface="Calibri"/>
              </a:rPr>
              <a:t>Les places sont limitées</a:t>
            </a: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Certaines spécialités sont très demandées et TRES SELECTIVES (mécanique, services aux personnes, commerce, coiffure…).</a:t>
            </a:r>
            <a:endParaRPr/>
          </a:p>
          <a:p>
            <a:pPr lvl="1" algn="ctr">
              <a:lnSpc>
                <a:spcPct val="100000"/>
              </a:lnSpc>
              <a:buFont typeface="Wingdings" charset="2"/>
              <a:buChar char="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Formuler plusieurs vœux !</a:t>
            </a:r>
            <a:endParaRPr/>
          </a:p>
          <a:p>
            <a:pPr>
              <a:lnSpc>
                <a:spcPct val="120000"/>
              </a:lnSpc>
              <a:buFont typeface="Wingdings" charset="2"/>
              <a:buChar char=""/>
            </a:pPr>
            <a:r>
              <a:rPr lang="fr-FR" sz="2000" b="1">
                <a:solidFill>
                  <a:srgbClr val="000000"/>
                </a:solidFill>
                <a:latin typeface="Calibri"/>
              </a:rPr>
              <a:t>La sélection des élèves se fait à partir de 3 critères </a:t>
            </a:r>
            <a:r>
              <a:rPr lang="fr-FR" sz="2000">
                <a:solidFill>
                  <a:srgbClr val="000000"/>
                </a:solidFill>
                <a:latin typeface="Calibri"/>
              </a:rPr>
              <a:t>:</a:t>
            </a:r>
            <a:endParaRPr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	Résultats scolaires</a:t>
            </a:r>
            <a:endParaRPr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	Capacités personnelles évaluées par les enseignants (travailler en équipe, communiquer, travailler avec minutie, faire preuve d’autonomie, analyser des informations, capacités artistiques et capacités physiques)</a:t>
            </a:r>
            <a:endParaRPr/>
          </a:p>
          <a:p>
            <a:pPr lvl="1">
              <a:lnSpc>
                <a:spcPct val="100000"/>
              </a:lnSpc>
              <a:buFont typeface="Times New Roman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	Avis du chef d'établissement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fr-FR" sz="2000" b="1" u="sng">
                <a:solidFill>
                  <a:srgbClr val="000000"/>
                </a:solidFill>
                <a:latin typeface="Calibri"/>
              </a:rPr>
              <a:t>Dossier spécifique + entretien ou mise en situation professionnelle pour 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  Bac Pro Métiers de la Sécurité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  Bac Pro &amp; CAP Aéronautique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fr-FR" sz="2000">
                <a:solidFill>
                  <a:srgbClr val="000000"/>
                </a:solidFill>
                <a:latin typeface="Calibri"/>
              </a:rPr>
              <a:t>   Bac Pro CGEH (conduite et gestion de l’entreprise hippique)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>
            <a:extLst>
              <a:ext uri="{FF2B5EF4-FFF2-40B4-BE49-F238E27FC236}">
                <a16:creationId xmlns:a16="http://schemas.microsoft.com/office/drawing/2014/main" xmlns="" id="{2CBB5B84-BDFE-46B7-A5B0-4C8BD4098FEF}"/>
              </a:ext>
            </a:extLst>
          </p:cNvPr>
          <p:cNvSpPr/>
          <p:nvPr/>
        </p:nvSpPr>
        <p:spPr>
          <a:xfrm>
            <a:off x="207750" y="1282303"/>
            <a:ext cx="3261313" cy="16022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5000" rIns="90000" bIns="450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sng" strike="noStrike" kern="1200" spc="0" dirty="0">
                <a:ln>
                  <a:noFill/>
                </a:ln>
                <a:uFillTx/>
                <a:latin typeface="Calibri" pitchFamily="18"/>
                <a:ea typeface="DejaVu Sans" pitchFamily="2"/>
                <a:cs typeface="DejaVu Sans" pitchFamily="2"/>
              </a:rPr>
              <a:t>Phase principale d’affectation </a:t>
            </a:r>
            <a:r>
              <a:rPr lang="fr-FR" sz="2400" b="1" i="0" u="sng" strike="noStrike" kern="1200" spc="0" dirty="0" smtClean="0">
                <a:ln>
                  <a:noFill/>
                </a:ln>
                <a:uFillTx/>
                <a:latin typeface="Calibri" pitchFamily="18"/>
                <a:ea typeface="DejaVu Sans" pitchFamily="2"/>
                <a:cs typeface="DejaVu Sans" pitchFamily="2"/>
              </a:rPr>
              <a:t>(fin mai) :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sng" strike="noStrike" kern="1200" spc="0" dirty="0" smtClean="0">
                <a:ln>
                  <a:noFill/>
                </a:ln>
                <a:uFillTx/>
                <a:latin typeface="Calibri" pitchFamily="18"/>
                <a:ea typeface="DejaVu Sans" pitchFamily="2"/>
                <a:cs typeface="DejaVu Sans" pitchFamily="2"/>
              </a:rPr>
              <a:t> </a:t>
            </a:r>
            <a:r>
              <a:rPr lang="fr-FR" sz="2400" b="1" i="0" u="sng" strike="noStrike" kern="1200" spc="0" dirty="0">
                <a:ln>
                  <a:noFill/>
                </a:ln>
                <a:uFillTx/>
                <a:latin typeface="Calibri" pitchFamily="18"/>
                <a:ea typeface="DejaVu Sans" pitchFamily="2"/>
                <a:cs typeface="DejaVu Sans" pitchFamily="2"/>
              </a:rPr>
              <a:t>vœux en public, privé et CFA</a:t>
            </a: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xmlns="" id="{BB019038-EFFD-434E-9F6D-63F31A1CA3C3}"/>
              </a:ext>
            </a:extLst>
          </p:cNvPr>
          <p:cNvSpPr/>
          <p:nvPr/>
        </p:nvSpPr>
        <p:spPr>
          <a:xfrm>
            <a:off x="207750" y="3901159"/>
            <a:ext cx="3685520" cy="267595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5000" rIns="90000" bIns="45000" anchor="t" anchorCtr="0" compatLnSpc="0">
            <a:noAutofit/>
          </a:bodyPr>
          <a:lstStyle/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DejaVu Sans" pitchFamily="2"/>
                <a:cs typeface="DejaVu Sans" pitchFamily="2"/>
              </a:rPr>
              <a:t>Pour </a:t>
            </a:r>
            <a:r>
              <a:rPr lang="fr-FR" sz="200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DejaVu Sans" pitchFamily="2"/>
                <a:cs typeface="DejaVu Sans" pitchFamily="2"/>
              </a:rPr>
              <a:t>le privé, </a:t>
            </a:r>
            <a:r>
              <a:rPr lang="fr-FR" sz="200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DejaVu Sans" pitchFamily="2"/>
                <a:cs typeface="DejaVu Sans" pitchFamily="2"/>
              </a:rPr>
              <a:t>la famille doit </a:t>
            </a:r>
            <a:r>
              <a:rPr lang="fr-FR" sz="200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DejaVu Sans" pitchFamily="2"/>
                <a:cs typeface="DejaVu Sans" pitchFamily="2"/>
              </a:rPr>
              <a:t>prendre contact avec l’établissement souhaité avant la saisie des vœux.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2000" u="none" strike="noStrike" kern="1200" spc="0" dirty="0" smtClean="0">
              <a:ln>
                <a:noFill/>
              </a:ln>
              <a:solidFill>
                <a:srgbClr val="000000"/>
              </a:solidFill>
              <a:latin typeface="Calibri" pitchFamily="18"/>
              <a:ea typeface="DejaVu Sans" pitchFamily="2"/>
              <a:cs typeface="DejaVu Sans" pitchFamily="2"/>
            </a:endParaRPr>
          </a:p>
          <a:p>
            <a:pPr marL="0" marR="0" lvl="0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dirty="0" smtClean="0">
                <a:solidFill>
                  <a:srgbClr val="000000"/>
                </a:solidFill>
                <a:latin typeface="Calibri" pitchFamily="18"/>
                <a:ea typeface="DejaVu Sans" pitchFamily="2"/>
                <a:cs typeface="DejaVu Sans" pitchFamily="2"/>
              </a:rPr>
              <a:t>Pour l’apprentissage, la famille prend contact avec le CFA et recherche un maître d’apprentissage.</a:t>
            </a:r>
            <a:endParaRPr lang="fr-FR" sz="200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DejaVu Sans" pitchFamily="2"/>
              <a:cs typeface="DejaVu Sans" pitchFamily="2"/>
            </a:endParaRPr>
          </a:p>
        </p:txBody>
      </p:sp>
      <p:pic>
        <p:nvPicPr>
          <p:cNvPr id="6" name="Picture 2" descr="Logo attention / Permis de conduire / Démarches administratives / Accueil -  Les services de l'État dans les Deux-Sèv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680" y="2884602"/>
            <a:ext cx="1016557" cy="1016557"/>
          </a:xfrm>
          <a:prstGeom prst="rect">
            <a:avLst/>
          </a:prstGeom>
          <a:noFill/>
        </p:spPr>
      </p:pic>
      <p:sp>
        <p:nvSpPr>
          <p:cNvPr id="7" name="CustomShape 1">
            <a:extLst>
              <a:ext uri="{FF2B5EF4-FFF2-40B4-BE49-F238E27FC236}">
                <a16:creationId xmlns:a16="http://schemas.microsoft.com/office/drawing/2014/main" xmlns="" id="{F34A9630-4DD8-4779-B224-D13F64A88797}"/>
              </a:ext>
            </a:extLst>
          </p:cNvPr>
          <p:cNvSpPr/>
          <p:nvPr/>
        </p:nvSpPr>
        <p:spPr>
          <a:xfrm>
            <a:off x="0" y="520251"/>
            <a:ext cx="8480128" cy="8949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ctr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1" i="0" u="none" strike="noStrike" kern="1200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Calibri" pitchFamily="18"/>
                <a:ea typeface="DejaVu Sans" pitchFamily="2"/>
                <a:cs typeface="DejaVu Sans" pitchFamily="2"/>
              </a:rPr>
              <a:t>LES PROC</a:t>
            </a:r>
            <a:r>
              <a:rPr lang="fr-FR" sz="4000" b="1" dirty="0" smtClean="0">
                <a:solidFill>
                  <a:schemeClr val="accent1">
                    <a:lumMod val="75000"/>
                  </a:schemeClr>
                </a:solidFill>
                <a:latin typeface="Calibri" pitchFamily="18"/>
                <a:ea typeface="DejaVu Sans" pitchFamily="2"/>
                <a:cs typeface="DejaVu Sans" pitchFamily="2"/>
              </a:rPr>
              <a:t>É</a:t>
            </a:r>
            <a:r>
              <a:rPr lang="fr-FR" sz="4000" b="1" i="0" u="none" strike="noStrike" kern="1200" spc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latin typeface="Calibri" pitchFamily="18"/>
                <a:ea typeface="DejaVu Sans" pitchFamily="2"/>
                <a:cs typeface="DejaVu Sans" pitchFamily="2"/>
              </a:rPr>
              <a:t>DURES D’AFFECTATION</a:t>
            </a:r>
            <a:endParaRPr lang="fr-FR" sz="4000" b="1" i="0" u="none" strike="noStrike" kern="1200" spc="0" dirty="0">
              <a:ln>
                <a:noFill/>
              </a:ln>
              <a:solidFill>
                <a:schemeClr val="accent1">
                  <a:lumMod val="75000"/>
                </a:schemeClr>
              </a:solidFill>
              <a:latin typeface="Calibri" pitchFamily="18"/>
              <a:ea typeface="DejaVu Sans" pitchFamily="2"/>
              <a:cs typeface="DejaVu Sans" pitchFamily="2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00711" y="1282303"/>
            <a:ext cx="4379418" cy="5485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0923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>
            <a:extLst>
              <a:ext uri="{FF2B5EF4-FFF2-40B4-BE49-F238E27FC236}">
                <a16:creationId xmlns="" xmlns:a16="http://schemas.microsoft.com/office/drawing/2014/main" id="{8F4E9071-4718-4D0A-9CB9-AA76702C859B}"/>
              </a:ext>
            </a:extLst>
          </p:cNvPr>
          <p:cNvSpPr/>
          <p:nvPr/>
        </p:nvSpPr>
        <p:spPr>
          <a:xfrm>
            <a:off x="324000" y="1838324"/>
            <a:ext cx="8351280" cy="486727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 anchor="t" anchorCtr="0" compatLnSpc="0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SimSun" pitchFamily="2"/>
                <a:cs typeface="DejaVu Sans" pitchFamily="2"/>
              </a:rPr>
              <a:t>Au collège :</a:t>
            </a:r>
            <a:r>
              <a:rPr lang="fr-FR" sz="2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 </a:t>
            </a:r>
            <a:r>
              <a:rPr lang="fr-FR" sz="2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le </a:t>
            </a:r>
            <a:r>
              <a:rPr lang="fr-FR" sz="2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jeudi </a:t>
            </a:r>
            <a:r>
              <a:rPr lang="fr-FR" sz="2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(prise de rendez-vous en téléphonant à la vie scolaire)</a:t>
            </a:r>
            <a:endParaRPr lang="fr-FR" sz="26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SimSun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SimSun" pitchFamily="2"/>
                <a:cs typeface="DejaVu Sans" pitchFamily="2"/>
              </a:rPr>
              <a:t>Au Centre d’Information et d’Orientation de Nantes </a:t>
            </a:r>
            <a:r>
              <a:rPr lang="fr-FR" sz="2600" b="0" i="0" u="sng" strike="noStrike" kern="1200" spc="0" dirty="0" smtClean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SimSun" pitchFamily="2"/>
                <a:cs typeface="DejaVu Sans" pitchFamily="2"/>
              </a:rPr>
              <a:t>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dirty="0"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	</a:t>
            </a:r>
            <a:r>
              <a:rPr lang="fr-FR" sz="26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- l</a:t>
            </a:r>
            <a:r>
              <a:rPr lang="fr-FR" sz="2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e vendredi matin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600" dirty="0"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	</a:t>
            </a:r>
            <a:r>
              <a:rPr lang="fr-FR" sz="2600" dirty="0" smtClean="0"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- d</a:t>
            </a:r>
            <a:r>
              <a:rPr lang="fr-FR" sz="2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u </a:t>
            </a:r>
            <a:r>
              <a:rPr lang="fr-FR" sz="2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lundi au vendredi de 9h à 17h avec un autre </a:t>
            </a:r>
            <a:r>
              <a:rPr lang="fr-FR" sz="2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conseiller (sauf mardi matin). </a:t>
            </a:r>
            <a:r>
              <a:rPr lang="fr-FR" sz="26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SimSun" pitchFamily="2"/>
                <a:cs typeface="DejaVu Sans" pitchFamily="2"/>
              </a:rPr>
              <a:t>Ouvert pendant les vacances</a:t>
            </a:r>
            <a:r>
              <a:rPr lang="fr-FR" sz="2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SimSun" pitchFamily="2"/>
                <a:cs typeface="DejaVu Sans" pitchFamily="2"/>
              </a:rPr>
              <a:t>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TextShape 3">
            <a:extLst>
              <a:ext uri="{FF2B5EF4-FFF2-40B4-BE49-F238E27FC236}">
                <a16:creationId xmlns="" xmlns:a16="http://schemas.microsoft.com/office/drawing/2014/main" id="{B04AE205-0286-4630-9FD2-D4793FA54221}"/>
              </a:ext>
            </a:extLst>
          </p:cNvPr>
          <p:cNvSpPr/>
          <p:nvPr/>
        </p:nvSpPr>
        <p:spPr>
          <a:xfrm>
            <a:off x="2325420" y="4594126"/>
            <a:ext cx="4348440" cy="1956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none" lIns="90000" tIns="45000" rIns="90000" bIns="45000" anchor="t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Microsoft YaHei" pitchFamily="2"/>
                <a:cs typeface="DejaVu Sans" pitchFamily="2"/>
              </a:rPr>
              <a:t>CIO de Nantes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34 </a:t>
            </a:r>
            <a:r>
              <a:rPr lang="fr-FR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rue du </a:t>
            </a:r>
            <a:r>
              <a:rPr lang="fr-FR" sz="24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Fresche</a:t>
            </a:r>
            <a:r>
              <a:rPr lang="fr-FR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 Blanc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02 40 94 00 12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Arrêt Recteur Schmitt (ligne 80)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Arrêt Ecole Centrale – </a:t>
            </a:r>
            <a:r>
              <a:rPr lang="fr-FR" sz="24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Audencia</a:t>
            </a:r>
            <a:r>
              <a:rPr lang="fr-FR" sz="24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DejaVu Sans" pitchFamily="2"/>
              </a:rPr>
              <a:t> (ligne 2)</a:t>
            </a:r>
          </a:p>
        </p:txBody>
      </p:sp>
      <p:sp>
        <p:nvSpPr>
          <p:cNvPr id="6" name="CustomShape 1">
            <a:extLst>
              <a:ext uri="{FF2B5EF4-FFF2-40B4-BE49-F238E27FC236}">
                <a16:creationId xmlns="" xmlns:a16="http://schemas.microsoft.com/office/drawing/2014/main" id="{643C6293-8F0F-4E6B-A826-16B1D7EBD789}"/>
              </a:ext>
            </a:extLst>
          </p:cNvPr>
          <p:cNvSpPr/>
          <p:nvPr/>
        </p:nvSpPr>
        <p:spPr>
          <a:xfrm>
            <a:off x="324000" y="806744"/>
            <a:ext cx="8515418" cy="10315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5000" rIns="90000" bIns="45000" anchor="t" anchorCtr="0" compatLnSpc="0">
            <a:no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3600" b="1" i="0" u="none" strike="noStrike" kern="1200" spc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18"/>
                <a:ea typeface="DejaVu Sans" pitchFamily="2"/>
                <a:cs typeface="DejaVu Sans" pitchFamily="2"/>
              </a:rPr>
              <a:t>COMMENT ME RENCONTRER ?</a:t>
            </a:r>
            <a:endParaRPr lang="fr-FR" sz="3600" b="1" i="0" u="none" strike="noStrike" kern="1200" spc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CustomShape 1"/>
          <p:cNvSpPr/>
          <p:nvPr/>
        </p:nvSpPr>
        <p:spPr>
          <a:xfrm>
            <a:off x="398160" y="547717"/>
            <a:ext cx="6602287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COMMENT FAIRE </a:t>
            </a:r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Calibri"/>
              </a:rPr>
              <a:t>UN </a:t>
            </a:r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  <a:latin typeface="Calibri"/>
              </a:rPr>
              <a:t>CHOIX ?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6" name="CustomShape 2"/>
          <p:cNvSpPr/>
          <p:nvPr/>
        </p:nvSpPr>
        <p:spPr>
          <a:xfrm>
            <a:off x="2741040" y="2858760"/>
            <a:ext cx="3600000" cy="1728000"/>
          </a:xfrm>
          <a:prstGeom prst="ellipse">
            <a:avLst/>
          </a:prstGeom>
          <a:gradFill>
            <a:gsLst>
              <a:gs pos="0">
                <a:srgbClr val="FDFDFD"/>
              </a:gs>
              <a:gs pos="100000">
                <a:srgbClr val="C4C4C4"/>
              </a:gs>
            </a:gsLst>
            <a:path path="circle"/>
          </a:gradFill>
          <a:ln w="93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800">
                <a:solidFill>
                  <a:srgbClr val="000000"/>
                </a:solidFill>
                <a:latin typeface="Calibri"/>
              </a:rPr>
              <a:t>Trouver un équilibre</a:t>
            </a:r>
            <a:endParaRPr/>
          </a:p>
        </p:txBody>
      </p:sp>
      <p:sp>
        <p:nvSpPr>
          <p:cNvPr id="287" name="CustomShape 3"/>
          <p:cNvSpPr/>
          <p:nvPr/>
        </p:nvSpPr>
        <p:spPr>
          <a:xfrm>
            <a:off x="398160" y="1373737"/>
            <a:ext cx="2808000" cy="640080"/>
          </a:xfrm>
          <a:prstGeom prst="roundRect">
            <a:avLst>
              <a:gd name="adj" fmla="val 16667"/>
            </a:avLst>
          </a:prstGeom>
          <a:solidFill>
            <a:srgbClr val="A04DA3"/>
          </a:solidFill>
          <a:ln w="31680">
            <a:solidFill>
              <a:srgbClr val="FFFFFF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 b="1" dirty="0">
                <a:solidFill>
                  <a:srgbClr val="FFFFFF"/>
                </a:solidFill>
                <a:latin typeface="Calibri"/>
              </a:rPr>
              <a:t>Ce que je SUIS</a:t>
            </a:r>
            <a:endParaRPr dirty="0"/>
          </a:p>
        </p:txBody>
      </p:sp>
      <p:sp>
        <p:nvSpPr>
          <p:cNvPr id="288" name="CustomShape 4"/>
          <p:cNvSpPr/>
          <p:nvPr/>
        </p:nvSpPr>
        <p:spPr>
          <a:xfrm>
            <a:off x="6086520" y="5232240"/>
            <a:ext cx="2736000" cy="549360"/>
          </a:xfrm>
          <a:prstGeom prst="roundRect">
            <a:avLst>
              <a:gd name="adj" fmla="val 16667"/>
            </a:avLst>
          </a:prstGeom>
          <a:solidFill>
            <a:srgbClr val="53548A"/>
          </a:solidFill>
          <a:ln w="31680">
            <a:solidFill>
              <a:srgbClr val="FFFFFF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 b="1">
                <a:solidFill>
                  <a:srgbClr val="FFFFFF"/>
                </a:solidFill>
                <a:latin typeface="Calibri"/>
              </a:rPr>
              <a:t>Ce que je VEUX</a:t>
            </a:r>
            <a:endParaRPr/>
          </a:p>
        </p:txBody>
      </p:sp>
      <p:sp>
        <p:nvSpPr>
          <p:cNvPr id="289" name="CustomShape 5"/>
          <p:cNvSpPr/>
          <p:nvPr/>
        </p:nvSpPr>
        <p:spPr>
          <a:xfrm>
            <a:off x="795960" y="5214960"/>
            <a:ext cx="3493440" cy="566280"/>
          </a:xfrm>
          <a:prstGeom prst="roundRect">
            <a:avLst>
              <a:gd name="adj" fmla="val 16667"/>
            </a:avLst>
          </a:prstGeom>
          <a:solidFill>
            <a:srgbClr val="C4652D"/>
          </a:solidFill>
          <a:ln w="31680">
            <a:solidFill>
              <a:srgbClr val="FFFFFF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 b="1">
                <a:solidFill>
                  <a:srgbClr val="FFFFFF"/>
                </a:solidFill>
                <a:latin typeface="Calibri"/>
              </a:rPr>
              <a:t>Ce que j’ENTENDS/VOIS </a:t>
            </a:r>
            <a:endParaRPr/>
          </a:p>
        </p:txBody>
      </p:sp>
      <p:sp>
        <p:nvSpPr>
          <p:cNvPr id="290" name="CustomShape 6"/>
          <p:cNvSpPr/>
          <p:nvPr/>
        </p:nvSpPr>
        <p:spPr>
          <a:xfrm>
            <a:off x="6119640" y="1313100"/>
            <a:ext cx="2736000" cy="700920"/>
          </a:xfrm>
          <a:prstGeom prst="roundRect">
            <a:avLst>
              <a:gd name="adj" fmla="val 16667"/>
            </a:avLst>
          </a:prstGeom>
          <a:solidFill>
            <a:srgbClr val="438086"/>
          </a:solidFill>
          <a:ln w="31680">
            <a:solidFill>
              <a:srgbClr val="FFFFFF"/>
            </a:solidFill>
            <a:round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fr-FR" sz="2400" b="1">
                <a:solidFill>
                  <a:srgbClr val="FFFFFF"/>
                </a:solidFill>
                <a:latin typeface="Calibri"/>
              </a:rPr>
              <a:t>Ce que je PEUX</a:t>
            </a:r>
            <a:endParaRPr/>
          </a:p>
        </p:txBody>
      </p:sp>
      <p:sp>
        <p:nvSpPr>
          <p:cNvPr id="291" name="CustomShape 7"/>
          <p:cNvSpPr/>
          <p:nvPr/>
        </p:nvSpPr>
        <p:spPr>
          <a:xfrm>
            <a:off x="-14040" y="5781960"/>
            <a:ext cx="4571640" cy="70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Les informations dont je dispose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L’avis des parents et des professeurs</a:t>
            </a:r>
            <a:endParaRPr/>
          </a:p>
        </p:txBody>
      </p:sp>
      <p:sp>
        <p:nvSpPr>
          <p:cNvPr id="292" name="CustomShape 8"/>
          <p:cNvSpPr/>
          <p:nvPr/>
        </p:nvSpPr>
        <p:spPr>
          <a:xfrm>
            <a:off x="6408000" y="5781960"/>
            <a:ext cx="2736000" cy="70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Mon projet d’études</a:t>
            </a: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Mes idées de métiers</a:t>
            </a:r>
            <a:endParaRPr/>
          </a:p>
        </p:txBody>
      </p:sp>
      <p:sp>
        <p:nvSpPr>
          <p:cNvPr id="293" name="CustomShape 9"/>
          <p:cNvSpPr/>
          <p:nvPr/>
        </p:nvSpPr>
        <p:spPr>
          <a:xfrm>
            <a:off x="653040" y="2046217"/>
            <a:ext cx="2088000" cy="100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Ma personnalité</a:t>
            </a:r>
            <a:endParaRPr dirty="0"/>
          </a:p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Mes intérêts</a:t>
            </a:r>
            <a:endParaRPr dirty="0"/>
          </a:p>
          <a:p>
            <a:pPr>
              <a:lnSpc>
                <a:spcPct val="100000"/>
              </a:lnSpc>
            </a:pPr>
            <a:r>
              <a:rPr lang="fr-FR" sz="2000" dirty="0">
                <a:solidFill>
                  <a:srgbClr val="000000"/>
                </a:solidFill>
                <a:latin typeface="Calibri"/>
              </a:rPr>
              <a:t>Ma motivation</a:t>
            </a:r>
            <a:endParaRPr dirty="0"/>
          </a:p>
        </p:txBody>
      </p:sp>
      <p:sp>
        <p:nvSpPr>
          <p:cNvPr id="294" name="CustomShape 10"/>
          <p:cNvSpPr/>
          <p:nvPr/>
        </p:nvSpPr>
        <p:spPr>
          <a:xfrm>
            <a:off x="6505560" y="2031300"/>
            <a:ext cx="2384640" cy="1310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Mes résultats scolaires</a:t>
            </a: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Niveau attendu</a:t>
            </a:r>
            <a:endParaRPr/>
          </a:p>
          <a:p>
            <a:pPr>
              <a:lnSpc>
                <a:spcPct val="100000"/>
              </a:lnSpc>
            </a:pPr>
            <a:r>
              <a:rPr lang="fr-FR" sz="2000">
                <a:solidFill>
                  <a:srgbClr val="000000"/>
                </a:solidFill>
                <a:latin typeface="Calibri"/>
              </a:rPr>
              <a:t>Offre de formation</a:t>
            </a:r>
            <a:endParaRPr/>
          </a:p>
        </p:txBody>
      </p:sp>
      <p:sp>
        <p:nvSpPr>
          <p:cNvPr id="295" name="CustomShape 11"/>
          <p:cNvSpPr/>
          <p:nvPr/>
        </p:nvSpPr>
        <p:spPr>
          <a:xfrm flipH="1" flipV="1">
            <a:off x="2839680" y="2370217"/>
            <a:ext cx="632160" cy="521280"/>
          </a:xfrm>
          <a:prstGeom prst="straightConnector1">
            <a:avLst/>
          </a:prstGeom>
          <a:noFill/>
          <a:ln w="9360">
            <a:solidFill>
              <a:srgbClr val="53548A"/>
            </a:solidFill>
            <a:round/>
            <a:tailEnd type="triangle" w="med" len="med"/>
          </a:ln>
        </p:spPr>
      </p:sp>
      <p:sp>
        <p:nvSpPr>
          <p:cNvPr id="296" name="CustomShape 12"/>
          <p:cNvSpPr/>
          <p:nvPr/>
        </p:nvSpPr>
        <p:spPr>
          <a:xfrm flipV="1">
            <a:off x="5438880" y="2266717"/>
            <a:ext cx="647640" cy="564120"/>
          </a:xfrm>
          <a:prstGeom prst="straightConnector1">
            <a:avLst/>
          </a:prstGeom>
          <a:noFill/>
          <a:ln w="9360">
            <a:solidFill>
              <a:srgbClr val="53548A"/>
            </a:solidFill>
            <a:round/>
            <a:tailEnd type="triangle" w="med" len="med"/>
          </a:ln>
        </p:spPr>
      </p:sp>
      <p:sp>
        <p:nvSpPr>
          <p:cNvPr id="297" name="CustomShape 13"/>
          <p:cNvSpPr/>
          <p:nvPr/>
        </p:nvSpPr>
        <p:spPr>
          <a:xfrm flipH="1">
            <a:off x="2909520" y="4586760"/>
            <a:ext cx="617760" cy="584280"/>
          </a:xfrm>
          <a:prstGeom prst="straightConnector1">
            <a:avLst/>
          </a:prstGeom>
          <a:noFill/>
          <a:ln w="9360">
            <a:solidFill>
              <a:srgbClr val="53548A"/>
            </a:solidFill>
            <a:round/>
            <a:tailEnd type="triangle" w="med" len="med"/>
          </a:ln>
        </p:spPr>
      </p:sp>
      <p:sp>
        <p:nvSpPr>
          <p:cNvPr id="298" name="CustomShape 14"/>
          <p:cNvSpPr/>
          <p:nvPr/>
        </p:nvSpPr>
        <p:spPr>
          <a:xfrm>
            <a:off x="5536080" y="4617720"/>
            <a:ext cx="550440" cy="566280"/>
          </a:xfrm>
          <a:prstGeom prst="straightConnector1">
            <a:avLst/>
          </a:prstGeom>
          <a:noFill/>
          <a:ln w="9360">
            <a:solidFill>
              <a:srgbClr val="53548A"/>
            </a:solidFill>
            <a:round/>
            <a:tailEnd type="triangle" w="med" len="med"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CustomShape 1"/>
          <p:cNvSpPr/>
          <p:nvPr/>
        </p:nvSpPr>
        <p:spPr>
          <a:xfrm>
            <a:off x="142920" y="5072040"/>
            <a:ext cx="3642840" cy="499680"/>
          </a:xfrm>
          <a:prstGeom prst="flowChartAlternateProcess">
            <a:avLst/>
          </a:prstGeom>
          <a:solidFill>
            <a:srgbClr val="C991CB"/>
          </a:solidFill>
          <a:ln w="28440">
            <a:solidFill>
              <a:srgbClr val="C991CB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entury Gothic"/>
              </a:rPr>
              <a:t>2</a:t>
            </a:r>
            <a:r>
              <a:rPr lang="fr-FR" b="1" baseline="30000">
                <a:solidFill>
                  <a:srgbClr val="000000"/>
                </a:solidFill>
                <a:latin typeface="Century Gothic"/>
              </a:rPr>
              <a:t>NDE générale et technologique</a:t>
            </a:r>
            <a:endParaRPr/>
          </a:p>
        </p:txBody>
      </p:sp>
      <p:sp>
        <p:nvSpPr>
          <p:cNvPr id="300" name="CustomShape 2"/>
          <p:cNvSpPr/>
          <p:nvPr/>
        </p:nvSpPr>
        <p:spPr>
          <a:xfrm>
            <a:off x="3929040" y="5072040"/>
            <a:ext cx="2714400" cy="499680"/>
          </a:xfrm>
          <a:prstGeom prst="flowChartAlternateProcess">
            <a:avLst/>
          </a:prstGeom>
          <a:solidFill>
            <a:srgbClr val="92D050"/>
          </a:solidFill>
          <a:ln w="28440">
            <a:solidFill>
              <a:srgbClr val="92D050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entury Gothic"/>
              </a:rPr>
              <a:t>2</a:t>
            </a:r>
            <a:r>
              <a:rPr lang="fr-FR" b="1" baseline="30000">
                <a:solidFill>
                  <a:srgbClr val="000000"/>
                </a:solidFill>
                <a:latin typeface="Century Gothic"/>
              </a:rPr>
              <a:t>NDE Professionnelle</a:t>
            </a:r>
            <a:endParaRPr/>
          </a:p>
        </p:txBody>
      </p:sp>
      <p:sp>
        <p:nvSpPr>
          <p:cNvPr id="301" name="CustomShape 3"/>
          <p:cNvSpPr/>
          <p:nvPr/>
        </p:nvSpPr>
        <p:spPr>
          <a:xfrm>
            <a:off x="142920" y="3714840"/>
            <a:ext cx="1499760" cy="566280"/>
          </a:xfrm>
          <a:prstGeom prst="roundRect">
            <a:avLst>
              <a:gd name="adj" fmla="val 16667"/>
            </a:avLst>
          </a:prstGeom>
          <a:solidFill>
            <a:srgbClr val="B7B7D4"/>
          </a:solidFill>
          <a:ln w="28440">
            <a:solidFill>
              <a:srgbClr val="B7B7D4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Première</a:t>
            </a:r>
            <a:endParaRPr/>
          </a:p>
        </p:txBody>
      </p:sp>
      <p:sp>
        <p:nvSpPr>
          <p:cNvPr id="302" name="CustomShape 4"/>
          <p:cNvSpPr/>
          <p:nvPr/>
        </p:nvSpPr>
        <p:spPr>
          <a:xfrm>
            <a:off x="214200" y="2357280"/>
            <a:ext cx="1428480" cy="614160"/>
          </a:xfrm>
          <a:prstGeom prst="roundRect">
            <a:avLst>
              <a:gd name="adj" fmla="val 16667"/>
            </a:avLst>
          </a:prstGeom>
          <a:solidFill>
            <a:srgbClr val="B7B7D4"/>
          </a:solidFill>
          <a:ln w="28440">
            <a:solidFill>
              <a:srgbClr val="B7B7D4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Terminale</a:t>
            </a:r>
            <a:endParaRPr/>
          </a:p>
        </p:txBody>
      </p:sp>
      <p:sp>
        <p:nvSpPr>
          <p:cNvPr id="303" name="CustomShape 5"/>
          <p:cNvSpPr/>
          <p:nvPr/>
        </p:nvSpPr>
        <p:spPr>
          <a:xfrm>
            <a:off x="142920" y="1714680"/>
            <a:ext cx="1499760" cy="3682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FF0000"/>
                </a:solidFill>
                <a:latin typeface="Calibri"/>
              </a:rPr>
              <a:t>BAC GENERAL</a:t>
            </a:r>
            <a:endParaRPr/>
          </a:p>
        </p:txBody>
      </p:sp>
      <p:sp>
        <p:nvSpPr>
          <p:cNvPr id="304" name="CustomShape 6"/>
          <p:cNvSpPr/>
          <p:nvPr/>
        </p:nvSpPr>
        <p:spPr>
          <a:xfrm>
            <a:off x="1928880" y="3714840"/>
            <a:ext cx="1714320" cy="571320"/>
          </a:xfrm>
          <a:prstGeom prst="roundRect">
            <a:avLst>
              <a:gd name="adj" fmla="val 16667"/>
            </a:avLst>
          </a:prstGeom>
          <a:solidFill>
            <a:srgbClr val="EBC0A7"/>
          </a:solidFill>
          <a:ln w="28440">
            <a:solidFill>
              <a:srgbClr val="EBC0A7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Première</a:t>
            </a:r>
            <a:endParaRPr/>
          </a:p>
        </p:txBody>
      </p:sp>
      <p:sp>
        <p:nvSpPr>
          <p:cNvPr id="305" name="CustomShape 7"/>
          <p:cNvSpPr/>
          <p:nvPr/>
        </p:nvSpPr>
        <p:spPr>
          <a:xfrm>
            <a:off x="1928880" y="2357280"/>
            <a:ext cx="1642680" cy="642600"/>
          </a:xfrm>
          <a:prstGeom prst="roundRect">
            <a:avLst>
              <a:gd name="adj" fmla="val 16667"/>
            </a:avLst>
          </a:prstGeom>
          <a:solidFill>
            <a:srgbClr val="EBC0A7"/>
          </a:solidFill>
          <a:ln w="28440">
            <a:solidFill>
              <a:srgbClr val="EBC0A7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Terminale</a:t>
            </a:r>
            <a:endParaRPr/>
          </a:p>
        </p:txBody>
      </p:sp>
      <p:sp>
        <p:nvSpPr>
          <p:cNvPr id="306" name="CustomShape 8"/>
          <p:cNvSpPr/>
          <p:nvPr/>
        </p:nvSpPr>
        <p:spPr>
          <a:xfrm>
            <a:off x="4214880" y="3770280"/>
            <a:ext cx="1999800" cy="57132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8440">
            <a:solidFill>
              <a:srgbClr val="92D050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Première</a:t>
            </a:r>
            <a:endParaRPr/>
          </a:p>
        </p:txBody>
      </p:sp>
      <p:sp>
        <p:nvSpPr>
          <p:cNvPr id="307" name="CustomShape 9"/>
          <p:cNvSpPr/>
          <p:nvPr/>
        </p:nvSpPr>
        <p:spPr>
          <a:xfrm>
            <a:off x="4214880" y="2357280"/>
            <a:ext cx="1999800" cy="57132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8440">
            <a:solidFill>
              <a:srgbClr val="92D050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Terminale</a:t>
            </a:r>
            <a:endParaRPr/>
          </a:p>
        </p:txBody>
      </p:sp>
      <p:sp>
        <p:nvSpPr>
          <p:cNvPr id="308" name="CustomShape 10"/>
          <p:cNvSpPr/>
          <p:nvPr/>
        </p:nvSpPr>
        <p:spPr>
          <a:xfrm>
            <a:off x="1714680" y="1716480"/>
            <a:ext cx="2285640" cy="3686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FF0000"/>
                </a:solidFill>
                <a:latin typeface="Calibri"/>
              </a:rPr>
              <a:t>BAC TECHNOLOGIQUE</a:t>
            </a:r>
            <a:endParaRPr/>
          </a:p>
        </p:txBody>
      </p:sp>
      <p:sp>
        <p:nvSpPr>
          <p:cNvPr id="309" name="CustomShape 11"/>
          <p:cNvSpPr/>
          <p:nvPr/>
        </p:nvSpPr>
        <p:spPr>
          <a:xfrm>
            <a:off x="4143240" y="1714680"/>
            <a:ext cx="2264760" cy="394805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 dirty="0">
                <a:solidFill>
                  <a:srgbClr val="FF0000"/>
                </a:solidFill>
                <a:latin typeface="Calibri"/>
              </a:rPr>
              <a:t>BAC PROFESSIONNEL</a:t>
            </a:r>
            <a:endParaRPr dirty="0"/>
          </a:p>
        </p:txBody>
      </p:sp>
      <p:sp>
        <p:nvSpPr>
          <p:cNvPr id="310" name="CustomShape 12"/>
          <p:cNvSpPr/>
          <p:nvPr/>
        </p:nvSpPr>
        <p:spPr>
          <a:xfrm>
            <a:off x="6786720" y="5072040"/>
            <a:ext cx="2214360" cy="499680"/>
          </a:xfrm>
          <a:prstGeom prst="flowChartAlternateProcess">
            <a:avLst/>
          </a:prstGeom>
          <a:solidFill>
            <a:srgbClr val="92D050"/>
          </a:solidFill>
          <a:ln w="28440">
            <a:solidFill>
              <a:srgbClr val="92D050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entury Gothic"/>
              </a:rPr>
              <a:t>1</a:t>
            </a:r>
            <a:r>
              <a:rPr lang="fr-FR" b="1" baseline="30000">
                <a:solidFill>
                  <a:srgbClr val="000000"/>
                </a:solidFill>
                <a:latin typeface="Century Gothic"/>
              </a:rPr>
              <a:t>ère CAP</a:t>
            </a:r>
            <a:endParaRPr/>
          </a:p>
        </p:txBody>
      </p:sp>
      <p:sp>
        <p:nvSpPr>
          <p:cNvPr id="311" name="CustomShape 13"/>
          <p:cNvSpPr/>
          <p:nvPr/>
        </p:nvSpPr>
        <p:spPr>
          <a:xfrm>
            <a:off x="6858000" y="3714840"/>
            <a:ext cx="1999800" cy="57132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28440">
            <a:solidFill>
              <a:srgbClr val="92D050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2</a:t>
            </a:r>
            <a:r>
              <a:rPr lang="fr-FR" sz="1600" b="1" baseline="30000">
                <a:solidFill>
                  <a:srgbClr val="000000"/>
                </a:solidFill>
                <a:latin typeface="Century Gothic"/>
              </a:rPr>
              <a:t>ème CAP</a:t>
            </a:r>
            <a:endParaRPr/>
          </a:p>
        </p:txBody>
      </p:sp>
      <p:sp>
        <p:nvSpPr>
          <p:cNvPr id="312" name="CustomShape 14"/>
          <p:cNvSpPr/>
          <p:nvPr/>
        </p:nvSpPr>
        <p:spPr>
          <a:xfrm>
            <a:off x="500040" y="6453360"/>
            <a:ext cx="7929360" cy="404280"/>
          </a:xfrm>
          <a:prstGeom prst="rect">
            <a:avLst/>
          </a:prstGeom>
          <a:noFill/>
          <a:ln w="19080">
            <a:solidFill>
              <a:srgbClr val="A6A6A6"/>
            </a:solidFill>
            <a:miter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entury Gothic"/>
              </a:rPr>
              <a:t>TROISIEME</a:t>
            </a:r>
            <a:endParaRPr/>
          </a:p>
        </p:txBody>
      </p:sp>
      <p:sp>
        <p:nvSpPr>
          <p:cNvPr id="313" name="CustomShape 15"/>
          <p:cNvSpPr/>
          <p:nvPr/>
        </p:nvSpPr>
        <p:spPr>
          <a:xfrm>
            <a:off x="6929280" y="2859120"/>
            <a:ext cx="1785600" cy="39816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2000" b="1">
                <a:solidFill>
                  <a:srgbClr val="FF0000"/>
                </a:solidFill>
                <a:latin typeface="Calibri"/>
              </a:rPr>
              <a:t>C.A.P.</a:t>
            </a:r>
            <a:endParaRPr/>
          </a:p>
        </p:txBody>
      </p:sp>
      <p:sp>
        <p:nvSpPr>
          <p:cNvPr id="314" name="CustomShape 16"/>
          <p:cNvSpPr/>
          <p:nvPr/>
        </p:nvSpPr>
        <p:spPr>
          <a:xfrm>
            <a:off x="214200" y="1143000"/>
            <a:ext cx="3313800" cy="43128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80" cap="rnd">
            <a:solidFill>
              <a:srgbClr val="53548A"/>
            </a:solidFill>
            <a:custDash>
              <a:ds d="53000" sp="53000"/>
            </a:custDash>
            <a:miter/>
          </a:ln>
        </p:spPr>
      </p:sp>
      <p:sp>
        <p:nvSpPr>
          <p:cNvPr id="315" name="CustomShape 17"/>
          <p:cNvSpPr/>
          <p:nvPr/>
        </p:nvSpPr>
        <p:spPr>
          <a:xfrm>
            <a:off x="685912" y="1216325"/>
            <a:ext cx="2346840" cy="340560"/>
          </a:xfrm>
          <a:prstGeom prst="rect">
            <a:avLst/>
          </a:prstGeom>
          <a:noFill/>
          <a:ln w="9360">
            <a:noFill/>
          </a:ln>
        </p:spPr>
        <p:txBody>
          <a:bodyPr wrap="none" lIns="90000" tIns="46800" rIns="90000" bIns="46800"/>
          <a:lstStyle/>
          <a:p>
            <a:pPr algn="ctr">
              <a:lnSpc>
                <a:spcPct val="90000"/>
              </a:lnSpc>
            </a:pPr>
            <a:r>
              <a:rPr lang="fr-FR" b="1" dirty="0">
                <a:solidFill>
                  <a:srgbClr val="406F8D"/>
                </a:solidFill>
                <a:latin typeface="Century Gothic"/>
              </a:rPr>
              <a:t>ETUDES SUPERIEURES</a:t>
            </a:r>
            <a:endParaRPr dirty="0"/>
          </a:p>
        </p:txBody>
      </p:sp>
      <p:sp>
        <p:nvSpPr>
          <p:cNvPr id="316" name="CustomShape 18"/>
          <p:cNvSpPr/>
          <p:nvPr/>
        </p:nvSpPr>
        <p:spPr>
          <a:xfrm>
            <a:off x="179280" y="5661000"/>
            <a:ext cx="4679640" cy="64260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fr-FR" b="1" u="sng">
                <a:solidFill>
                  <a:srgbClr val="FF0000"/>
                </a:solidFill>
                <a:latin typeface="Calibri"/>
              </a:rPr>
              <a:t>Voie Générale et </a:t>
            </a:r>
            <a:endParaRPr/>
          </a:p>
          <a:p>
            <a:pPr>
              <a:lnSpc>
                <a:spcPct val="100000"/>
              </a:lnSpc>
            </a:pPr>
            <a:r>
              <a:rPr lang="fr-FR" b="1" u="sng">
                <a:solidFill>
                  <a:srgbClr val="FF0000"/>
                </a:solidFill>
                <a:latin typeface="Calibri"/>
              </a:rPr>
              <a:t>Technologique</a:t>
            </a:r>
            <a:endParaRPr/>
          </a:p>
        </p:txBody>
      </p:sp>
      <p:sp>
        <p:nvSpPr>
          <p:cNvPr id="317" name="CustomShape 19"/>
          <p:cNvSpPr/>
          <p:nvPr/>
        </p:nvSpPr>
        <p:spPr>
          <a:xfrm>
            <a:off x="6227640" y="5589720"/>
            <a:ext cx="2916000" cy="3682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fr-FR" b="1" u="sng">
                <a:solidFill>
                  <a:srgbClr val="FF0000"/>
                </a:solidFill>
                <a:latin typeface="Calibri"/>
              </a:rPr>
              <a:t>Voie Professionnelle</a:t>
            </a:r>
            <a:endParaRPr/>
          </a:p>
        </p:txBody>
      </p:sp>
      <p:pic>
        <p:nvPicPr>
          <p:cNvPr id="318" name="Picture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1680" y="314316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319" name="Picture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57840" y="442908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320" name="Picture 2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57840" y="307188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321" name="Picture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1680" y="442908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322" name="Picture 2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28920" y="442908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323" name="Picture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28920" y="314316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324" name="Picture 2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500960" y="442908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325" name="Picture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556000" y="580536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326" name="Picture 3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56320" y="573408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sp>
        <p:nvSpPr>
          <p:cNvPr id="327" name="CustomShape 20"/>
          <p:cNvSpPr/>
          <p:nvPr/>
        </p:nvSpPr>
        <p:spPr>
          <a:xfrm>
            <a:off x="4329112" y="1143000"/>
            <a:ext cx="2008687" cy="585000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80" cap="rnd">
            <a:solidFill>
              <a:srgbClr val="53548A"/>
            </a:solidFill>
            <a:custDash>
              <a:ds d="53000" sp="53000"/>
            </a:custDash>
            <a:miter/>
          </a:ln>
        </p:spPr>
      </p:sp>
      <p:sp>
        <p:nvSpPr>
          <p:cNvPr id="328" name="CustomShape 21"/>
          <p:cNvSpPr/>
          <p:nvPr/>
        </p:nvSpPr>
        <p:spPr>
          <a:xfrm>
            <a:off x="4214880" y="1202284"/>
            <a:ext cx="2193120" cy="525355"/>
          </a:xfrm>
          <a:prstGeom prst="rect">
            <a:avLst/>
          </a:prstGeom>
          <a:noFill/>
          <a:ln w="9360">
            <a:noFill/>
          </a:ln>
        </p:spPr>
        <p:txBody>
          <a:bodyPr wrap="none" lIns="82800" tIns="41400" rIns="82800" bIns="41400"/>
          <a:lstStyle/>
          <a:p>
            <a:pPr algn="ctr">
              <a:lnSpc>
                <a:spcPct val="90000"/>
              </a:lnSpc>
            </a:pPr>
            <a:r>
              <a:rPr lang="fr-FR" sz="1600" b="1" dirty="0">
                <a:solidFill>
                  <a:srgbClr val="406F8D"/>
                </a:solidFill>
                <a:latin typeface="Century Gothic"/>
              </a:rPr>
              <a:t>VIE ACTIVE OU</a:t>
            </a:r>
            <a:endParaRPr sz="1600" dirty="0"/>
          </a:p>
          <a:p>
            <a:pPr algn="ctr">
              <a:lnSpc>
                <a:spcPct val="90000"/>
              </a:lnSpc>
            </a:pPr>
            <a:r>
              <a:rPr lang="fr-FR" sz="1600" b="1" dirty="0">
                <a:solidFill>
                  <a:srgbClr val="406F8D"/>
                </a:solidFill>
                <a:latin typeface="Century Gothic"/>
              </a:rPr>
              <a:t>ETUDES </a:t>
            </a:r>
            <a:r>
              <a:rPr lang="fr-FR" sz="1600" b="1" dirty="0" smtClean="0">
                <a:solidFill>
                  <a:srgbClr val="406F8D"/>
                </a:solidFill>
                <a:latin typeface="Century Gothic"/>
              </a:rPr>
              <a:t>SUP.</a:t>
            </a:r>
            <a:endParaRPr sz="1600" dirty="0"/>
          </a:p>
        </p:txBody>
      </p:sp>
      <p:sp>
        <p:nvSpPr>
          <p:cNvPr id="330" name="Line 22"/>
          <p:cNvSpPr/>
          <p:nvPr/>
        </p:nvSpPr>
        <p:spPr>
          <a:xfrm flipH="1">
            <a:off x="6221160" y="3789360"/>
            <a:ext cx="588960" cy="431640"/>
          </a:xfrm>
          <a:prstGeom prst="line">
            <a:avLst/>
          </a:prstGeom>
          <a:ln w="9360">
            <a:solidFill>
              <a:srgbClr val="000000"/>
            </a:solidFill>
            <a:miter/>
            <a:tailEnd type="triangle" w="med" len="med"/>
          </a:ln>
        </p:spPr>
      </p:sp>
      <p:sp>
        <p:nvSpPr>
          <p:cNvPr id="331" name="CustomShape 23"/>
          <p:cNvSpPr/>
          <p:nvPr/>
        </p:nvSpPr>
        <p:spPr>
          <a:xfrm>
            <a:off x="6643440" y="2093646"/>
            <a:ext cx="2358360" cy="642354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19080" cap="rnd">
            <a:solidFill>
              <a:srgbClr val="53548A"/>
            </a:solidFill>
            <a:custDash>
              <a:ds d="53000" sp="53000"/>
            </a:custDash>
            <a:miter/>
          </a:ln>
        </p:spPr>
      </p:sp>
      <p:sp>
        <p:nvSpPr>
          <p:cNvPr id="332" name="CustomShape 24"/>
          <p:cNvSpPr/>
          <p:nvPr/>
        </p:nvSpPr>
        <p:spPr>
          <a:xfrm>
            <a:off x="6810120" y="2168164"/>
            <a:ext cx="2153880" cy="567835"/>
          </a:xfrm>
          <a:prstGeom prst="rect">
            <a:avLst/>
          </a:prstGeom>
          <a:noFill/>
          <a:ln w="9360">
            <a:noFill/>
          </a:ln>
        </p:spPr>
        <p:txBody>
          <a:bodyPr wrap="none" lIns="82800" tIns="41400" rIns="82800" bIns="41400"/>
          <a:lstStyle/>
          <a:p>
            <a:pPr algn="ctr">
              <a:lnSpc>
                <a:spcPct val="90000"/>
              </a:lnSpc>
            </a:pPr>
            <a:r>
              <a:rPr lang="fr-FR" sz="1600" b="1" dirty="0">
                <a:solidFill>
                  <a:srgbClr val="406F8D"/>
                </a:solidFill>
                <a:latin typeface="Century Gothic"/>
              </a:rPr>
              <a:t>VIE ACTIVE OU</a:t>
            </a:r>
            <a:endParaRPr sz="1600" dirty="0"/>
          </a:p>
          <a:p>
            <a:pPr algn="ctr">
              <a:lnSpc>
                <a:spcPct val="90000"/>
              </a:lnSpc>
            </a:pPr>
            <a:r>
              <a:rPr lang="fr-FR" sz="1600" b="1" dirty="0">
                <a:solidFill>
                  <a:srgbClr val="406F8D"/>
                </a:solidFill>
                <a:latin typeface="Century Gothic"/>
              </a:rPr>
              <a:t>POURSUITE D'ETUDES</a:t>
            </a:r>
            <a:endParaRPr sz="1600" dirty="0"/>
          </a:p>
        </p:txBody>
      </p:sp>
      <p:sp>
        <p:nvSpPr>
          <p:cNvPr id="2" name="ZoneTexte 1"/>
          <p:cNvSpPr txBox="1"/>
          <p:nvPr/>
        </p:nvSpPr>
        <p:spPr>
          <a:xfrm>
            <a:off x="991113" y="540474"/>
            <a:ext cx="6902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2 VOIES POSSIBLES APRÈS LA 3</a:t>
            </a:r>
            <a:r>
              <a:rPr lang="fr-FR" sz="3600" b="1" baseline="30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ÈME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  </a:t>
            </a:r>
            <a:endParaRPr lang="fr-FR" sz="3600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alendrier-orientation-post-3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6" y="1000125"/>
            <a:ext cx="8431819" cy="5072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717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CustomShape 1"/>
          <p:cNvSpPr/>
          <p:nvPr/>
        </p:nvSpPr>
        <p:spPr>
          <a:xfrm>
            <a:off x="2210040" y="4991400"/>
            <a:ext cx="3642840" cy="499680"/>
          </a:xfrm>
          <a:prstGeom prst="flowChartAlternateProcess">
            <a:avLst/>
          </a:prstGeom>
          <a:solidFill>
            <a:srgbClr val="C991CB"/>
          </a:solidFill>
          <a:ln w="28440">
            <a:solidFill>
              <a:srgbClr val="C991CB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entury Gothic"/>
              </a:rPr>
              <a:t>2</a:t>
            </a:r>
            <a:r>
              <a:rPr lang="fr-FR" b="1" baseline="30000">
                <a:solidFill>
                  <a:srgbClr val="000000"/>
                </a:solidFill>
                <a:latin typeface="Century Gothic"/>
              </a:rPr>
              <a:t>NDE générale et technologique</a:t>
            </a:r>
            <a:endParaRPr/>
          </a:p>
        </p:txBody>
      </p:sp>
      <p:sp>
        <p:nvSpPr>
          <p:cNvPr id="340" name="CustomShape 2"/>
          <p:cNvSpPr/>
          <p:nvPr/>
        </p:nvSpPr>
        <p:spPr>
          <a:xfrm>
            <a:off x="2210040" y="3634200"/>
            <a:ext cx="1499760" cy="566280"/>
          </a:xfrm>
          <a:prstGeom prst="roundRect">
            <a:avLst>
              <a:gd name="adj" fmla="val 16667"/>
            </a:avLst>
          </a:prstGeom>
          <a:solidFill>
            <a:srgbClr val="B7B7D4"/>
          </a:solidFill>
          <a:ln w="28440">
            <a:solidFill>
              <a:srgbClr val="B7B7D4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Première</a:t>
            </a:r>
            <a:endParaRPr/>
          </a:p>
        </p:txBody>
      </p:sp>
      <p:sp>
        <p:nvSpPr>
          <p:cNvPr id="341" name="CustomShape 3"/>
          <p:cNvSpPr/>
          <p:nvPr/>
        </p:nvSpPr>
        <p:spPr>
          <a:xfrm>
            <a:off x="2281320" y="2277000"/>
            <a:ext cx="1428480" cy="614160"/>
          </a:xfrm>
          <a:prstGeom prst="roundRect">
            <a:avLst>
              <a:gd name="adj" fmla="val 16667"/>
            </a:avLst>
          </a:prstGeom>
          <a:solidFill>
            <a:srgbClr val="B7B7D4"/>
          </a:solidFill>
          <a:ln w="28440">
            <a:solidFill>
              <a:srgbClr val="B7B7D4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Terminale</a:t>
            </a:r>
            <a:endParaRPr/>
          </a:p>
        </p:txBody>
      </p:sp>
      <p:sp>
        <p:nvSpPr>
          <p:cNvPr id="342" name="CustomShape 4"/>
          <p:cNvSpPr/>
          <p:nvPr/>
        </p:nvSpPr>
        <p:spPr>
          <a:xfrm>
            <a:off x="1979640" y="1634040"/>
            <a:ext cx="1730160" cy="3988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sz="2000" b="1">
                <a:solidFill>
                  <a:srgbClr val="FF0000"/>
                </a:solidFill>
                <a:latin typeface="Calibri"/>
              </a:rPr>
              <a:t>BAC GENERAL</a:t>
            </a:r>
            <a:endParaRPr/>
          </a:p>
        </p:txBody>
      </p:sp>
      <p:sp>
        <p:nvSpPr>
          <p:cNvPr id="343" name="CustomShape 5"/>
          <p:cNvSpPr/>
          <p:nvPr/>
        </p:nvSpPr>
        <p:spPr>
          <a:xfrm>
            <a:off x="2195640" y="6429240"/>
            <a:ext cx="3816000" cy="428400"/>
          </a:xfrm>
          <a:prstGeom prst="rect">
            <a:avLst/>
          </a:prstGeom>
          <a:gradFill>
            <a:gsLst>
              <a:gs pos="0">
                <a:srgbClr val="FDFDFD"/>
              </a:gs>
              <a:gs pos="100000">
                <a:srgbClr val="C4C4C4"/>
              </a:gs>
            </a:gsLst>
            <a:path path="circle"/>
          </a:gradFill>
          <a:ln w="9360">
            <a:solidFill>
              <a:srgbClr val="000000"/>
            </a:solidFill>
            <a:custDash>
              <a:ds d="105000" sp="35000"/>
            </a:custDash>
            <a:round/>
          </a:ln>
        </p:spPr>
        <p:txBody>
          <a:bodyPr lIns="90000" tIns="46800" rIns="90000" bIns="46800"/>
          <a:lstStyle/>
          <a:p>
            <a:pPr algn="ctr">
              <a:lnSpc>
                <a:spcPct val="100000"/>
              </a:lnSpc>
            </a:pPr>
            <a:r>
              <a:rPr lang="fr-FR" b="1">
                <a:solidFill>
                  <a:srgbClr val="000000"/>
                </a:solidFill>
                <a:latin typeface="Century Gothic"/>
              </a:rPr>
              <a:t>TROISIEME</a:t>
            </a:r>
            <a:endParaRPr/>
          </a:p>
        </p:txBody>
      </p:sp>
      <p:pic>
        <p:nvPicPr>
          <p:cNvPr id="344" name="Picture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38800" y="306252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345" name="Picture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38800" y="434844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sp>
        <p:nvSpPr>
          <p:cNvPr id="346" name="CustomShape 6"/>
          <p:cNvSpPr/>
          <p:nvPr/>
        </p:nvSpPr>
        <p:spPr>
          <a:xfrm>
            <a:off x="3996000" y="3634200"/>
            <a:ext cx="1714320" cy="571320"/>
          </a:xfrm>
          <a:prstGeom prst="roundRect">
            <a:avLst>
              <a:gd name="adj" fmla="val 16667"/>
            </a:avLst>
          </a:prstGeom>
          <a:solidFill>
            <a:srgbClr val="EBC0A7"/>
          </a:solidFill>
          <a:ln w="28440">
            <a:solidFill>
              <a:srgbClr val="EBC0A7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Première</a:t>
            </a:r>
            <a:endParaRPr/>
          </a:p>
        </p:txBody>
      </p:sp>
      <p:sp>
        <p:nvSpPr>
          <p:cNvPr id="347" name="CustomShape 7"/>
          <p:cNvSpPr/>
          <p:nvPr/>
        </p:nvSpPr>
        <p:spPr>
          <a:xfrm>
            <a:off x="3996000" y="2277000"/>
            <a:ext cx="1642680" cy="642600"/>
          </a:xfrm>
          <a:prstGeom prst="roundRect">
            <a:avLst>
              <a:gd name="adj" fmla="val 16667"/>
            </a:avLst>
          </a:prstGeom>
          <a:solidFill>
            <a:srgbClr val="EBC0A7"/>
          </a:solidFill>
          <a:ln w="28440">
            <a:solidFill>
              <a:srgbClr val="EBC0A7"/>
            </a:solidFill>
            <a:miter/>
          </a:ln>
        </p:spPr>
        <p:txBody>
          <a:bodyPr wrap="none"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1600" b="1">
                <a:solidFill>
                  <a:srgbClr val="000000"/>
                </a:solidFill>
                <a:latin typeface="Century Gothic"/>
              </a:rPr>
              <a:t>Terminale</a:t>
            </a:r>
            <a:endParaRPr/>
          </a:p>
        </p:txBody>
      </p:sp>
      <p:sp>
        <p:nvSpPr>
          <p:cNvPr id="348" name="CustomShape 8"/>
          <p:cNvSpPr/>
          <p:nvPr/>
        </p:nvSpPr>
        <p:spPr>
          <a:xfrm>
            <a:off x="3924000" y="1629720"/>
            <a:ext cx="2518200" cy="39924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 anchor="ctr"/>
          <a:lstStyle/>
          <a:p>
            <a:pPr algn="ctr">
              <a:lnSpc>
                <a:spcPct val="100000"/>
              </a:lnSpc>
            </a:pPr>
            <a:r>
              <a:rPr lang="fr-FR" sz="2000" b="1">
                <a:solidFill>
                  <a:srgbClr val="FF0000"/>
                </a:solidFill>
                <a:latin typeface="Calibri"/>
              </a:rPr>
              <a:t>BAC TECHNOLOGIQUE</a:t>
            </a:r>
            <a:endParaRPr/>
          </a:p>
        </p:txBody>
      </p:sp>
      <p:pic>
        <p:nvPicPr>
          <p:cNvPr id="349" name="Picture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6040" y="434844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pic>
        <p:nvPicPr>
          <p:cNvPr id="350" name="Picture 1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96040" y="306252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sp>
        <p:nvSpPr>
          <p:cNvPr id="351" name="CustomShape 9"/>
          <p:cNvSpPr/>
          <p:nvPr/>
        </p:nvSpPr>
        <p:spPr>
          <a:xfrm>
            <a:off x="3614760" y="5652000"/>
            <a:ext cx="3836880" cy="398880"/>
          </a:xfrm>
          <a:prstGeom prst="rect">
            <a:avLst/>
          </a:prstGeom>
          <a:noFill/>
          <a:ln w="9360">
            <a:noFill/>
          </a:ln>
        </p:spPr>
        <p:txBody>
          <a:bodyPr lIns="90000" tIns="46800" rIns="90000" bIns="46800"/>
          <a:lstStyle/>
          <a:p>
            <a:pPr>
              <a:lnSpc>
                <a:spcPct val="100000"/>
              </a:lnSpc>
            </a:pPr>
            <a:r>
              <a:rPr lang="fr-FR" sz="2000" b="1" u="sng">
                <a:solidFill>
                  <a:srgbClr val="FF0000"/>
                </a:solidFill>
                <a:latin typeface="Calibri"/>
              </a:rPr>
              <a:t>Voie Générale et Technologique</a:t>
            </a:r>
            <a:endParaRPr/>
          </a:p>
        </p:txBody>
      </p:sp>
      <p:pic>
        <p:nvPicPr>
          <p:cNvPr id="352" name="Picture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3440" y="5580360"/>
            <a:ext cx="612360" cy="447480"/>
          </a:xfrm>
          <a:prstGeom prst="rect">
            <a:avLst/>
          </a:prstGeom>
          <a:ln w="9360">
            <a:solidFill>
              <a:srgbClr val="FFFFFF"/>
            </a:solidFill>
            <a:miter/>
          </a:ln>
        </p:spPr>
      </p:pic>
      <p:sp>
        <p:nvSpPr>
          <p:cNvPr id="353" name="CustomShape 10"/>
          <p:cNvSpPr/>
          <p:nvPr/>
        </p:nvSpPr>
        <p:spPr>
          <a:xfrm>
            <a:off x="252765" y="681840"/>
            <a:ext cx="8748000" cy="699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LA VOIE GÉNÉRALE ET TECHNOLOGIQUE</a:t>
            </a:r>
            <a:endParaRPr lang="fr-FR" sz="1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42975" y="600075"/>
            <a:ext cx="77295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SECONDE GÉNÉRALE ET TECHNOLOGIQUE</a:t>
            </a:r>
          </a:p>
          <a:p>
            <a:pPr algn="ctr"/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Sauf 2</a:t>
            </a:r>
            <a:r>
              <a:rPr lang="fr-FR" b="1" baseline="30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nde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STHR</a:t>
            </a:r>
            <a:endParaRPr lang="fr-FR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4575823"/>
              </p:ext>
            </p:extLst>
          </p:nvPr>
        </p:nvGraphicFramePr>
        <p:xfrm>
          <a:off x="514350" y="1649790"/>
          <a:ext cx="8158163" cy="482925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6775101"/>
                <a:gridCol w="1383062"/>
              </a:tblGrid>
              <a:tr h="4706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/>
                        <a:t>ENSEIGNEMENTS COMMUNS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Français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4h</a:t>
                      </a:r>
                      <a:endParaRPr lang="fr-FR" sz="1600" dirty="0"/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Histoire – géographie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3h</a:t>
                      </a:r>
                      <a:endParaRPr lang="fr-FR" sz="1600" dirty="0"/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LV1 et LV2		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5h30</a:t>
                      </a:r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Sciences économiques et sociales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1h30</a:t>
                      </a:r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Mathématiques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4h</a:t>
                      </a:r>
                      <a:endParaRPr lang="fr-FR" sz="1600" dirty="0"/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Physique – chimie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3h</a:t>
                      </a:r>
                      <a:endParaRPr lang="fr-FR" sz="1600" dirty="0"/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SVT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1h30</a:t>
                      </a:r>
                      <a:endParaRPr lang="fr-FR" sz="1600" dirty="0"/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EPS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2h</a:t>
                      </a:r>
                      <a:endParaRPr lang="fr-FR" sz="1600" dirty="0"/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Enseignement moral et civique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18h/an</a:t>
                      </a:r>
                      <a:endParaRPr lang="fr-FR" sz="1600" dirty="0"/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Sciences numériques et technologie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1h30</a:t>
                      </a:r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Accompagnement personnalisé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54h/an</a:t>
                      </a:r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Accompagnement au choix d’orientation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/>
                </a:tc>
              </a:tr>
              <a:tr h="2798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Heures de vie de classe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/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050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42975" y="600075"/>
            <a:ext cx="77295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SECONDE GÉNÉRALE ET TECHNOLOGIQUE</a:t>
            </a:r>
          </a:p>
          <a:p>
            <a:pPr algn="ctr"/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Sauf 2</a:t>
            </a:r>
            <a:r>
              <a:rPr lang="fr-FR" b="1" baseline="30000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nde</a:t>
            </a:r>
            <a:r>
              <a:rPr lang="fr-FR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</a:rPr>
              <a:t> STHR</a:t>
            </a:r>
            <a:endParaRPr lang="fr-FR" b="1" dirty="0">
              <a:solidFill>
                <a:schemeClr val="tx2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071" y="1527433"/>
            <a:ext cx="4801970" cy="234418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8941" y="3871620"/>
            <a:ext cx="4112097" cy="2525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17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9125326"/>
              </p:ext>
            </p:extLst>
          </p:nvPr>
        </p:nvGraphicFramePr>
        <p:xfrm>
          <a:off x="700088" y="1604520"/>
          <a:ext cx="7622870" cy="4607752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857954"/>
                <a:gridCol w="1411565"/>
                <a:gridCol w="1353351"/>
              </a:tblGrid>
              <a:tr h="863954">
                <a:tc>
                  <a:txBody>
                    <a:bodyPr/>
                    <a:lstStyle/>
                    <a:p>
                      <a:r>
                        <a:rPr lang="fr-FR" sz="2400" b="0" dirty="0" smtClean="0">
                          <a:latin typeface="Calibri" panose="020F0502020204030204" pitchFamily="34" charset="0"/>
                        </a:rPr>
                        <a:t>1 – ENSEIGNEMENTS</a:t>
                      </a:r>
                      <a:r>
                        <a:rPr lang="fr-FR" sz="2400" b="0" baseline="0" dirty="0" smtClean="0">
                          <a:latin typeface="Calibri" panose="020F0502020204030204" pitchFamily="34" charset="0"/>
                        </a:rPr>
                        <a:t> COMMUNS</a:t>
                      </a:r>
                      <a:r>
                        <a:rPr lang="fr-FR" sz="2400" b="0" dirty="0" smtClean="0">
                          <a:latin typeface="Calibri" panose="020F0502020204030204" pitchFamily="34" charset="0"/>
                        </a:rPr>
                        <a:t> </a:t>
                      </a:r>
                      <a:endParaRPr lang="fr-FR" sz="2400" b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fr-FR" sz="2400" b="0" baseline="30000" dirty="0" smtClean="0">
                          <a:latin typeface="Calibri" panose="020F0502020204030204" pitchFamily="34" charset="0"/>
                        </a:rPr>
                        <a:t>re</a:t>
                      </a:r>
                      <a:endParaRPr lang="fr-FR" sz="2400" b="0" baseline="30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b="0" dirty="0" smtClean="0"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fr-FR" sz="2400" b="0" baseline="30000" dirty="0" smtClean="0">
                          <a:latin typeface="Calibri" panose="020F0502020204030204" pitchFamily="34" charset="0"/>
                        </a:rPr>
                        <a:t>ale</a:t>
                      </a:r>
                      <a:endParaRPr lang="fr-FR" sz="2400" b="0" baseline="300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46C0A"/>
                    </a:solidFill>
                  </a:tcPr>
                </a:tc>
              </a:tr>
              <a:tr h="47997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</a:rPr>
                        <a:t>Français</a:t>
                      </a:r>
                      <a:endParaRPr lang="fr-FR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4h</a:t>
                      </a:r>
                      <a:endParaRPr lang="fr-FR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7997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libri" panose="020F0502020204030204" pitchFamily="34" charset="0"/>
                        </a:rPr>
                        <a:t>Philosophie</a:t>
                      </a:r>
                      <a:endParaRPr lang="fr-FR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-</a:t>
                      </a:r>
                      <a:endParaRPr lang="fr-FR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4h</a:t>
                      </a:r>
                      <a:endParaRPr lang="fr-FR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BBB59"/>
                    </a:solidFill>
                  </a:tcPr>
                </a:tc>
              </a:tr>
              <a:tr h="47997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 panose="020F0502020204030204" pitchFamily="34" charset="0"/>
                        </a:rPr>
                        <a:t>Histoire géographie</a:t>
                      </a:r>
                      <a:endParaRPr lang="fr-FR" sz="2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3h</a:t>
                      </a:r>
                      <a:endParaRPr lang="fr-FR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3h</a:t>
                      </a:r>
                      <a:endParaRPr lang="fr-FR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C1DA"/>
                    </a:solidFill>
                  </a:tcPr>
                </a:tc>
              </a:tr>
              <a:tr h="86395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Enseignement moral &amp; civique</a:t>
                      </a:r>
                      <a:endParaRPr lang="fr-FR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18h/an</a:t>
                      </a:r>
                    </a:p>
                    <a:p>
                      <a:pPr algn="ctr"/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0h30</a:t>
                      </a:r>
                      <a:endParaRPr lang="fr-FR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48A5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18h/an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0h30</a:t>
                      </a: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48A54"/>
                    </a:solidFill>
                  </a:tcPr>
                </a:tc>
              </a:tr>
              <a:tr h="47997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LV</a:t>
                      </a:r>
                      <a:r>
                        <a:rPr lang="fr-FR" sz="2400" baseline="0" dirty="0" smtClean="0">
                          <a:latin typeface="Calibri" panose="020F0502020204030204" pitchFamily="34" charset="0"/>
                        </a:rPr>
                        <a:t> A</a:t>
                      </a:r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 et LV B</a:t>
                      </a:r>
                      <a:endParaRPr lang="fr-FR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4h30</a:t>
                      </a:r>
                      <a:endParaRPr lang="fr-FR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 panose="020F0502020204030204" pitchFamily="34" charset="0"/>
                        </a:rPr>
                        <a:t>4h</a:t>
                      </a:r>
                      <a:endParaRPr lang="fr-FR" sz="240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A6A6A6"/>
                    </a:solidFill>
                  </a:tcPr>
                </a:tc>
              </a:tr>
              <a:tr h="47997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EPS</a:t>
                      </a:r>
                      <a:endParaRPr lang="fr-FR" sz="24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2h</a:t>
                      </a:r>
                      <a:endParaRPr lang="fr-FR" sz="24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2h</a:t>
                      </a:r>
                      <a:endParaRPr lang="fr-FR" sz="24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CFFCC"/>
                    </a:solidFill>
                  </a:tcPr>
                </a:tc>
              </a:tr>
              <a:tr h="479974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Enseignement</a:t>
                      </a:r>
                      <a:r>
                        <a:rPr lang="fr-FR" sz="2400" baseline="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 scientifique</a:t>
                      </a:r>
                      <a:endParaRPr lang="fr-FR" sz="24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2h</a:t>
                      </a:r>
                      <a:endParaRPr lang="fr-FR" sz="24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rgbClr val="404040"/>
                          </a:solidFill>
                          <a:latin typeface="Calibri" panose="020F0502020204030204" pitchFamily="34" charset="0"/>
                        </a:rPr>
                        <a:t>2h</a:t>
                      </a:r>
                      <a:endParaRPr lang="fr-FR" sz="2400" dirty="0">
                        <a:solidFill>
                          <a:srgbClr val="404040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C0504D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99694"/>
                    </a:solidFill>
                  </a:tcPr>
                </a:tc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741617" y="6233486"/>
            <a:ext cx="10092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alibri" panose="020F0502020204030204" pitchFamily="34" charset="0"/>
              </a:rPr>
              <a:t>16h</a:t>
            </a:r>
            <a:endParaRPr lang="fr-FR" b="1" dirty="0">
              <a:latin typeface="Calibri" panose="020F050202020403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058727" y="6233486"/>
            <a:ext cx="10092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latin typeface="Calibri" panose="020F0502020204030204" pitchFamily="34" charset="0"/>
              </a:rPr>
              <a:t>15h30</a:t>
            </a:r>
            <a:endParaRPr lang="fr-FR" b="1" dirty="0">
              <a:latin typeface="Calibri" panose="020F0502020204030204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800100" y="685654"/>
            <a:ext cx="5172075" cy="655065"/>
          </a:xfrm>
          <a:prstGeom prst="rect">
            <a:avLst/>
          </a:prstGeom>
        </p:spPr>
        <p:txBody>
          <a:bodyPr wrap="none" lIns="0" tIns="0" rIns="0" b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VOIE GÉNÉRALE (1</a:t>
            </a:r>
            <a:r>
              <a:rPr lang="fr-FR" sz="3200" b="1" baseline="30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ère</a:t>
            </a: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&amp; </a:t>
            </a:r>
            <a:r>
              <a:rPr lang="fr-FR" sz="32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</a:t>
            </a:r>
            <a:r>
              <a:rPr lang="fr-FR" sz="3200" b="1" baseline="30000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le</a:t>
            </a: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)</a:t>
            </a:r>
            <a:endParaRPr lang="fr-FR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1494</Words>
  <Application>Microsoft Office PowerPoint</Application>
  <PresentationFormat>Affichage à l'écran (4:3)</PresentationFormat>
  <Paragraphs>374</Paragraphs>
  <Slides>25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25</vt:i4>
      </vt:variant>
    </vt:vector>
  </HeadingPairs>
  <TitlesOfParts>
    <vt:vector size="28" baseType="lpstr">
      <vt:lpstr>Office Theme</vt:lpstr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LA VOIE GÉNÉRALE</vt:lpstr>
      <vt:lpstr>LA VOIE GÉNÉRALE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psyen</dc:creator>
  <cp:lastModifiedBy>principal</cp:lastModifiedBy>
  <cp:revision>32</cp:revision>
  <cp:lastPrinted>2020-12-11T10:37:27Z</cp:lastPrinted>
  <dcterms:modified xsi:type="dcterms:W3CDTF">2022-03-21T10:28:57Z</dcterms:modified>
</cp:coreProperties>
</file>